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00" r:id="rId2"/>
    <p:sldId id="258" r:id="rId3"/>
    <p:sldId id="303" r:id="rId4"/>
    <p:sldId id="304" r:id="rId5"/>
    <p:sldId id="257" r:id="rId6"/>
    <p:sldId id="281" r:id="rId7"/>
    <p:sldId id="259" r:id="rId8"/>
    <p:sldId id="297" r:id="rId9"/>
    <p:sldId id="266" r:id="rId10"/>
    <p:sldId id="265" r:id="rId11"/>
    <p:sldId id="289" r:id="rId12"/>
    <p:sldId id="290" r:id="rId13"/>
    <p:sldId id="298" r:id="rId14"/>
    <p:sldId id="260" r:id="rId15"/>
    <p:sldId id="294" r:id="rId16"/>
    <p:sldId id="261" r:id="rId17"/>
    <p:sldId id="262" r:id="rId18"/>
    <p:sldId id="263" r:id="rId19"/>
    <p:sldId id="264" r:id="rId20"/>
    <p:sldId id="302" r:id="rId21"/>
    <p:sldId id="285" r:id="rId22"/>
    <p:sldId id="286" r:id="rId23"/>
    <p:sldId id="287" r:id="rId24"/>
    <p:sldId id="305" r:id="rId25"/>
    <p:sldId id="299" r:id="rId26"/>
    <p:sldId id="267" r:id="rId27"/>
    <p:sldId id="296" r:id="rId28"/>
    <p:sldId id="268" r:id="rId29"/>
    <p:sldId id="277" r:id="rId30"/>
    <p:sldId id="269" r:id="rId31"/>
    <p:sldId id="292" r:id="rId32"/>
    <p:sldId id="270" r:id="rId33"/>
    <p:sldId id="271" r:id="rId34"/>
    <p:sldId id="278" r:id="rId35"/>
    <p:sldId id="272" r:id="rId36"/>
    <p:sldId id="280" r:id="rId37"/>
    <p:sldId id="273" r:id="rId38"/>
    <p:sldId id="276" r:id="rId39"/>
    <p:sldId id="295" r:id="rId40"/>
    <p:sldId id="274" r:id="rId41"/>
    <p:sldId id="293" r:id="rId42"/>
    <p:sldId id="301" r:id="rId43"/>
    <p:sldId id="279" r:id="rId44"/>
    <p:sldId id="282" r:id="rId45"/>
    <p:sldId id="283" r:id="rId46"/>
    <p:sldId id="284" r:id="rId47"/>
    <p:sldId id="291" r:id="rId48"/>
    <p:sldId id="306" r:id="rId49"/>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3300"/>
    <a:srgbClr val="C90715"/>
    <a:srgbClr val="6F6F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599" autoAdjust="0"/>
  </p:normalViewPr>
  <p:slideViewPr>
    <p:cSldViewPr snapToGrid="0">
      <p:cViewPr varScale="1">
        <p:scale>
          <a:sx n="42" d="100"/>
          <a:sy n="42" d="100"/>
        </p:scale>
        <p:origin x="158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1c8083c0ce99adce/Desktop/GRAPHICAL%20PRESENTATION/RESULT%20ANALYSIS%20GRAPH/ENROLLED%20AND%20RESUL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1c8083c0ce99adce/Desktop/Vidyadan_Yojna-Certificate_Lis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sz="2000"/>
              <a:t>ENROLLED AND PASS COMPARISON WITH RESULT% FOR B.Sc.-III</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2.496339698684898E-2"/>
          <c:y val="0.16234310294546514"/>
          <c:w val="0.92055203843237021"/>
          <c:h val="0.80395640128317292"/>
        </c:manualLayout>
      </c:layout>
      <c:barChart>
        <c:barDir val="col"/>
        <c:grouping val="clustered"/>
        <c:varyColors val="0"/>
        <c:ser>
          <c:idx val="0"/>
          <c:order val="0"/>
          <c:tx>
            <c:strRef>
              <c:f>'[ENROLLED AND RESULTS.xlsx]BSC'!$C$3:$C$4</c:f>
              <c:strCache>
                <c:ptCount val="2"/>
                <c:pt idx="0">
                  <c:v>EXAM RESULTS OF B.SC.-III AND ENROLLMENT</c:v>
                </c:pt>
                <c:pt idx="1">
                  <c:v>ENROLLED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'[ENROLLED AND RESULTS.xlsx]BSC'!$B$5:$B$10</c:f>
              <c:strCache>
                <c:ptCount val="6"/>
                <c:pt idx="0">
                  <c:v>2014-15</c:v>
                </c:pt>
                <c:pt idx="1">
                  <c:v>2015-16</c:v>
                </c:pt>
                <c:pt idx="2">
                  <c:v>2016-17</c:v>
                </c:pt>
                <c:pt idx="3">
                  <c:v>2017-18</c:v>
                </c:pt>
                <c:pt idx="4">
                  <c:v>2018-19</c:v>
                </c:pt>
                <c:pt idx="5">
                  <c:v>2019-20</c:v>
                </c:pt>
              </c:strCache>
            </c:strRef>
          </c:cat>
          <c:val>
            <c:numRef>
              <c:f>'[ENROLLED AND RESULTS.xlsx]BSC'!$C$5:$C$10</c:f>
              <c:numCache>
                <c:formatCode>General</c:formatCode>
                <c:ptCount val="6"/>
                <c:pt idx="0">
                  <c:v>57</c:v>
                </c:pt>
                <c:pt idx="1">
                  <c:v>38</c:v>
                </c:pt>
                <c:pt idx="2">
                  <c:v>60</c:v>
                </c:pt>
                <c:pt idx="3">
                  <c:v>78</c:v>
                </c:pt>
                <c:pt idx="4">
                  <c:v>89</c:v>
                </c:pt>
                <c:pt idx="5">
                  <c:v>95</c:v>
                </c:pt>
              </c:numCache>
            </c:numRef>
          </c:val>
          <c:extLst>
            <c:ext xmlns:c16="http://schemas.microsoft.com/office/drawing/2014/chart" uri="{C3380CC4-5D6E-409C-BE32-E72D297353CC}">
              <c16:uniqueId val="{00000000-B68E-46EA-B545-1F79C9BF46F5}"/>
            </c:ext>
          </c:extLst>
        </c:ser>
        <c:ser>
          <c:idx val="1"/>
          <c:order val="1"/>
          <c:tx>
            <c:strRef>
              <c:f>'[ENROLLED AND RESULTS.xlsx]BSC'!$D$3:$D$4</c:f>
              <c:strCache>
                <c:ptCount val="2"/>
                <c:pt idx="0">
                  <c:v>EXAM RESULTS OF B.SC.-III AND ENROLLMENT</c:v>
                </c:pt>
                <c:pt idx="1">
                  <c:v>APPEARED IN EXAM</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'[ENROLLED AND RESULTS.xlsx]BSC'!$B$5:$B$10</c:f>
              <c:strCache>
                <c:ptCount val="6"/>
                <c:pt idx="0">
                  <c:v>2014-15</c:v>
                </c:pt>
                <c:pt idx="1">
                  <c:v>2015-16</c:v>
                </c:pt>
                <c:pt idx="2">
                  <c:v>2016-17</c:v>
                </c:pt>
                <c:pt idx="3">
                  <c:v>2017-18</c:v>
                </c:pt>
                <c:pt idx="4">
                  <c:v>2018-19</c:v>
                </c:pt>
                <c:pt idx="5">
                  <c:v>2019-20</c:v>
                </c:pt>
              </c:strCache>
            </c:strRef>
          </c:cat>
          <c:val>
            <c:numRef>
              <c:f>'[ENROLLED AND RESULTS.xlsx]BSC'!$D$5:$D$10</c:f>
              <c:numCache>
                <c:formatCode>General</c:formatCode>
                <c:ptCount val="6"/>
                <c:pt idx="0">
                  <c:v>52</c:v>
                </c:pt>
                <c:pt idx="1">
                  <c:v>38</c:v>
                </c:pt>
                <c:pt idx="2">
                  <c:v>57</c:v>
                </c:pt>
                <c:pt idx="3">
                  <c:v>72</c:v>
                </c:pt>
                <c:pt idx="4">
                  <c:v>84</c:v>
                </c:pt>
                <c:pt idx="5">
                  <c:v>95</c:v>
                </c:pt>
              </c:numCache>
            </c:numRef>
          </c:val>
          <c:extLst>
            <c:ext xmlns:c16="http://schemas.microsoft.com/office/drawing/2014/chart" uri="{C3380CC4-5D6E-409C-BE32-E72D297353CC}">
              <c16:uniqueId val="{00000001-B68E-46EA-B545-1F79C9BF46F5}"/>
            </c:ext>
          </c:extLst>
        </c:ser>
        <c:ser>
          <c:idx val="2"/>
          <c:order val="2"/>
          <c:tx>
            <c:strRef>
              <c:f>'[ENROLLED AND RESULTS.xlsx]BSC'!$E$3:$E$4</c:f>
              <c:strCache>
                <c:ptCount val="2"/>
                <c:pt idx="0">
                  <c:v>EXAM RESULTS OF B.SC.-III AND ENROLLMENT</c:v>
                </c:pt>
                <c:pt idx="1">
                  <c:v>PASS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'[ENROLLED AND RESULTS.xlsx]BSC'!$B$5:$B$10</c:f>
              <c:strCache>
                <c:ptCount val="6"/>
                <c:pt idx="0">
                  <c:v>2014-15</c:v>
                </c:pt>
                <c:pt idx="1">
                  <c:v>2015-16</c:v>
                </c:pt>
                <c:pt idx="2">
                  <c:v>2016-17</c:v>
                </c:pt>
                <c:pt idx="3">
                  <c:v>2017-18</c:v>
                </c:pt>
                <c:pt idx="4">
                  <c:v>2018-19</c:v>
                </c:pt>
                <c:pt idx="5">
                  <c:v>2019-20</c:v>
                </c:pt>
              </c:strCache>
            </c:strRef>
          </c:cat>
          <c:val>
            <c:numRef>
              <c:f>'[ENROLLED AND RESULTS.xlsx]BSC'!$E$5:$E$10</c:f>
              <c:numCache>
                <c:formatCode>General</c:formatCode>
                <c:ptCount val="6"/>
                <c:pt idx="0">
                  <c:v>46</c:v>
                </c:pt>
                <c:pt idx="1">
                  <c:v>36</c:v>
                </c:pt>
                <c:pt idx="2">
                  <c:v>45</c:v>
                </c:pt>
                <c:pt idx="3">
                  <c:v>51</c:v>
                </c:pt>
                <c:pt idx="4">
                  <c:v>62</c:v>
                </c:pt>
                <c:pt idx="5">
                  <c:v>93</c:v>
                </c:pt>
              </c:numCache>
            </c:numRef>
          </c:val>
          <c:extLst>
            <c:ext xmlns:c16="http://schemas.microsoft.com/office/drawing/2014/chart" uri="{C3380CC4-5D6E-409C-BE32-E72D297353CC}">
              <c16:uniqueId val="{00000002-B68E-46EA-B545-1F79C9BF46F5}"/>
            </c:ext>
          </c:extLst>
        </c:ser>
        <c:dLbls>
          <c:showLegendKey val="0"/>
          <c:showVal val="0"/>
          <c:showCatName val="0"/>
          <c:showSerName val="0"/>
          <c:showPercent val="0"/>
          <c:showBubbleSize val="0"/>
        </c:dLbls>
        <c:gapWidth val="219"/>
        <c:overlap val="-27"/>
        <c:axId val="601863952"/>
        <c:axId val="601864936"/>
      </c:barChart>
      <c:lineChart>
        <c:grouping val="standard"/>
        <c:varyColors val="0"/>
        <c:ser>
          <c:idx val="3"/>
          <c:order val="3"/>
          <c:tx>
            <c:strRef>
              <c:f>'[ENROLLED AND RESULTS.xlsx]BSC'!$F$3:$F$4</c:f>
              <c:strCache>
                <c:ptCount val="2"/>
                <c:pt idx="0">
                  <c:v>EXAM RESULTS OF B.SC.-III AND ENROLLMENT</c:v>
                </c:pt>
                <c:pt idx="1">
                  <c:v>PASS%</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cat>
            <c:strRef>
              <c:f>'[ENROLLED AND RESULTS.xlsx]BSC'!$B$5:$B$10</c:f>
              <c:strCache>
                <c:ptCount val="6"/>
                <c:pt idx="0">
                  <c:v>2014-15</c:v>
                </c:pt>
                <c:pt idx="1">
                  <c:v>2015-16</c:v>
                </c:pt>
                <c:pt idx="2">
                  <c:v>2016-17</c:v>
                </c:pt>
                <c:pt idx="3">
                  <c:v>2017-18</c:v>
                </c:pt>
                <c:pt idx="4">
                  <c:v>2018-19</c:v>
                </c:pt>
                <c:pt idx="5">
                  <c:v>2019-20</c:v>
                </c:pt>
              </c:strCache>
            </c:strRef>
          </c:cat>
          <c:val>
            <c:numRef>
              <c:f>'[ENROLLED AND RESULTS.xlsx]BSC'!$F$5:$F$10</c:f>
              <c:numCache>
                <c:formatCode>0.00%</c:formatCode>
                <c:ptCount val="6"/>
                <c:pt idx="0">
                  <c:v>0.88460000000000005</c:v>
                </c:pt>
                <c:pt idx="1">
                  <c:v>0.94730000000000003</c:v>
                </c:pt>
                <c:pt idx="2">
                  <c:v>0.78939999999999999</c:v>
                </c:pt>
                <c:pt idx="3">
                  <c:v>0.70830000000000004</c:v>
                </c:pt>
                <c:pt idx="4">
                  <c:v>0.73809999999999998</c:v>
                </c:pt>
                <c:pt idx="5">
                  <c:v>0.97870000000000001</c:v>
                </c:pt>
              </c:numCache>
            </c:numRef>
          </c:val>
          <c:smooth val="0"/>
          <c:extLst>
            <c:ext xmlns:c16="http://schemas.microsoft.com/office/drawing/2014/chart" uri="{C3380CC4-5D6E-409C-BE32-E72D297353CC}">
              <c16:uniqueId val="{00000003-B68E-46EA-B545-1F79C9BF46F5}"/>
            </c:ext>
          </c:extLst>
        </c:ser>
        <c:dLbls>
          <c:showLegendKey val="0"/>
          <c:showVal val="0"/>
          <c:showCatName val="0"/>
          <c:showSerName val="0"/>
          <c:showPercent val="0"/>
          <c:showBubbleSize val="0"/>
        </c:dLbls>
        <c:marker val="1"/>
        <c:smooth val="0"/>
        <c:axId val="601865920"/>
        <c:axId val="601865592"/>
      </c:lineChart>
      <c:catAx>
        <c:axId val="60186395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601864936"/>
        <c:crosses val="autoZero"/>
        <c:auto val="1"/>
        <c:lblAlgn val="ctr"/>
        <c:lblOffset val="100"/>
        <c:noMultiLvlLbl val="0"/>
      </c:catAx>
      <c:valAx>
        <c:axId val="60186493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601863952"/>
        <c:crosses val="autoZero"/>
        <c:crossBetween val="between"/>
      </c:valAx>
      <c:valAx>
        <c:axId val="601865592"/>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601865920"/>
        <c:crosses val="max"/>
        <c:crossBetween val="between"/>
      </c:valAx>
      <c:catAx>
        <c:axId val="601865920"/>
        <c:scaling>
          <c:orientation val="minMax"/>
        </c:scaling>
        <c:delete val="1"/>
        <c:axPos val="b"/>
        <c:numFmt formatCode="General" sourceLinked="1"/>
        <c:majorTickMark val="none"/>
        <c:minorTickMark val="none"/>
        <c:tickLblPos val="nextTo"/>
        <c:crossAx val="60186559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1">
                <a:solidFill>
                  <a:srgbClr val="FF0000"/>
                </a:solidFill>
              </a:rPr>
              <a:t>M.Sc.-IV  SEM ENROLLMENT, APPEARED AND PASS STUDENTS </a:t>
            </a:r>
          </a:p>
          <a:p>
            <a:pPr>
              <a:defRPr sz="2400"/>
            </a:pPr>
            <a:r>
              <a:rPr lang="en-US" sz="2400" b="1">
                <a:solidFill>
                  <a:srgbClr val="FF0000"/>
                </a:solidFill>
              </a:rPr>
              <a:t>IN 2018-19</a:t>
            </a:r>
            <a:r>
              <a:rPr lang="en-US" sz="2400" b="1" baseline="0">
                <a:solidFill>
                  <a:srgbClr val="FF0000"/>
                </a:solidFill>
              </a:rPr>
              <a:t> TO 2019-20</a:t>
            </a:r>
            <a:r>
              <a:rPr lang="en-US" sz="2400"/>
              <a:t> </a:t>
            </a:r>
          </a:p>
        </c:rich>
      </c:tx>
      <c:layout>
        <c:manualLayout>
          <c:xMode val="edge"/>
          <c:yMode val="edge"/>
          <c:x val="0.11884563040731019"/>
          <c:y val="1.1135942566002777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Sheet3!$A$4</c:f>
              <c:strCache>
                <c:ptCount val="1"/>
                <c:pt idx="0">
                  <c:v>2018-19</c:v>
                </c:pt>
              </c:strCache>
            </c:strRef>
          </c:tx>
          <c:spPr>
            <a:solidFill>
              <a:schemeClr val="accent1"/>
            </a:solidFill>
            <a:ln>
              <a:noFill/>
            </a:ln>
            <a:effectLst/>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Sheet3!$B$2:$D$3</c:f>
              <c:multiLvlStrCache>
                <c:ptCount val="3"/>
                <c:lvl>
                  <c:pt idx="1">
                    <c:v>IN M.Sc.-IV</c:v>
                  </c:pt>
                  <c:pt idx="2">
                    <c:v>IN M.Sc.-IV</c:v>
                  </c:pt>
                </c:lvl>
                <c:lvl>
                  <c:pt idx="0">
                    <c:v>ENROLLED IN M.Sc.-IV</c:v>
                  </c:pt>
                  <c:pt idx="1">
                    <c:v>APPEARED </c:v>
                  </c:pt>
                  <c:pt idx="2">
                    <c:v>PASS</c:v>
                  </c:pt>
                </c:lvl>
              </c:multiLvlStrCache>
            </c:multiLvlStrRef>
          </c:cat>
          <c:val>
            <c:numRef>
              <c:f>Sheet3!$B$4:$D$4</c:f>
              <c:numCache>
                <c:formatCode>General</c:formatCode>
                <c:ptCount val="3"/>
                <c:pt idx="0">
                  <c:v>5</c:v>
                </c:pt>
                <c:pt idx="1">
                  <c:v>5</c:v>
                </c:pt>
                <c:pt idx="2">
                  <c:v>3</c:v>
                </c:pt>
              </c:numCache>
            </c:numRef>
          </c:val>
          <c:extLst>
            <c:ext xmlns:c16="http://schemas.microsoft.com/office/drawing/2014/chart" uri="{C3380CC4-5D6E-409C-BE32-E72D297353CC}">
              <c16:uniqueId val="{00000000-AB04-49A6-99A5-CC3336E26ECA}"/>
            </c:ext>
          </c:extLst>
        </c:ser>
        <c:ser>
          <c:idx val="1"/>
          <c:order val="1"/>
          <c:tx>
            <c:strRef>
              <c:f>Sheet3!$A$5</c:f>
              <c:strCache>
                <c:ptCount val="1"/>
                <c:pt idx="0">
                  <c:v>2019-20</c:v>
                </c:pt>
              </c:strCache>
            </c:strRef>
          </c:tx>
          <c:spPr>
            <a:solidFill>
              <a:schemeClr val="accent2"/>
            </a:solidFill>
            <a:ln>
              <a:noFill/>
            </a:ln>
            <a:effectLst/>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Sheet3!$B$2:$D$3</c:f>
              <c:multiLvlStrCache>
                <c:ptCount val="3"/>
                <c:lvl>
                  <c:pt idx="1">
                    <c:v>IN M.Sc.-IV</c:v>
                  </c:pt>
                  <c:pt idx="2">
                    <c:v>IN M.Sc.-IV</c:v>
                  </c:pt>
                </c:lvl>
                <c:lvl>
                  <c:pt idx="0">
                    <c:v>ENROLLED IN M.Sc.-IV</c:v>
                  </c:pt>
                  <c:pt idx="1">
                    <c:v>APPEARED </c:v>
                  </c:pt>
                  <c:pt idx="2">
                    <c:v>PASS</c:v>
                  </c:pt>
                </c:lvl>
              </c:multiLvlStrCache>
            </c:multiLvlStrRef>
          </c:cat>
          <c:val>
            <c:numRef>
              <c:f>Sheet3!$B$5:$D$5</c:f>
              <c:numCache>
                <c:formatCode>General</c:formatCode>
                <c:ptCount val="3"/>
                <c:pt idx="0">
                  <c:v>19</c:v>
                </c:pt>
                <c:pt idx="1">
                  <c:v>19</c:v>
                </c:pt>
                <c:pt idx="2">
                  <c:v>18</c:v>
                </c:pt>
              </c:numCache>
            </c:numRef>
          </c:val>
          <c:extLst>
            <c:ext xmlns:c16="http://schemas.microsoft.com/office/drawing/2014/chart" uri="{C3380CC4-5D6E-409C-BE32-E72D297353CC}">
              <c16:uniqueId val="{00000001-AB04-49A6-99A5-CC3336E26ECA}"/>
            </c:ext>
          </c:extLst>
        </c:ser>
        <c:dLbls>
          <c:showLegendKey val="0"/>
          <c:showVal val="0"/>
          <c:showCatName val="0"/>
          <c:showSerName val="0"/>
          <c:showPercent val="0"/>
          <c:showBubbleSize val="0"/>
        </c:dLbls>
        <c:gapWidth val="150"/>
        <c:shape val="box"/>
        <c:axId val="550947504"/>
        <c:axId val="550949472"/>
        <c:axId val="0"/>
      </c:bar3DChart>
      <c:catAx>
        <c:axId val="5509475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550949472"/>
        <c:crosses val="autoZero"/>
        <c:auto val="1"/>
        <c:lblAlgn val="ctr"/>
        <c:lblOffset val="100"/>
        <c:noMultiLvlLbl val="0"/>
      </c:catAx>
      <c:valAx>
        <c:axId val="550949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550947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3763" cy="467072"/>
          </a:xfrm>
          <a:prstGeom prst="rect">
            <a:avLst/>
          </a:prstGeom>
        </p:spPr>
        <p:txBody>
          <a:bodyPr vert="horz" lIns="92930" tIns="46465" rIns="92930" bIns="46465" rtlCol="0"/>
          <a:lstStyle>
            <a:lvl1pPr algn="l">
              <a:defRPr sz="1200"/>
            </a:lvl1pPr>
          </a:lstStyle>
          <a:p>
            <a:endParaRPr lang="en-IN"/>
          </a:p>
        </p:txBody>
      </p:sp>
      <p:sp>
        <p:nvSpPr>
          <p:cNvPr id="3" name="Date Placeholder 2"/>
          <p:cNvSpPr>
            <a:spLocks noGrp="1"/>
          </p:cNvSpPr>
          <p:nvPr>
            <p:ph type="dt" idx="1"/>
          </p:nvPr>
        </p:nvSpPr>
        <p:spPr>
          <a:xfrm>
            <a:off x="3939467" y="0"/>
            <a:ext cx="3013763" cy="467072"/>
          </a:xfrm>
          <a:prstGeom prst="rect">
            <a:avLst/>
          </a:prstGeom>
        </p:spPr>
        <p:txBody>
          <a:bodyPr vert="horz" lIns="92930" tIns="46465" rIns="92930" bIns="46465" rtlCol="0"/>
          <a:lstStyle>
            <a:lvl1pPr algn="r">
              <a:defRPr sz="1200"/>
            </a:lvl1pPr>
          </a:lstStyle>
          <a:p>
            <a:fld id="{D853F016-7406-4AC1-835F-B294CDDB4E5A}" type="datetimeFigureOut">
              <a:rPr lang="en-IN" smtClean="0"/>
              <a:t>11-09-2021</a:t>
            </a:fld>
            <a:endParaRPr lang="en-IN"/>
          </a:p>
        </p:txBody>
      </p:sp>
      <p:sp>
        <p:nvSpPr>
          <p:cNvPr id="4" name="Slide Image Placeholder 3"/>
          <p:cNvSpPr>
            <a:spLocks noGrp="1" noRot="1" noChangeAspect="1"/>
          </p:cNvSpPr>
          <p:nvPr>
            <p:ph type="sldImg" idx="2"/>
          </p:nvPr>
        </p:nvSpPr>
        <p:spPr>
          <a:xfrm>
            <a:off x="687388" y="1165225"/>
            <a:ext cx="5580062" cy="3140075"/>
          </a:xfrm>
          <a:prstGeom prst="rect">
            <a:avLst/>
          </a:prstGeom>
          <a:noFill/>
          <a:ln w="12700">
            <a:solidFill>
              <a:prstClr val="black"/>
            </a:solidFill>
          </a:ln>
        </p:spPr>
        <p:txBody>
          <a:bodyPr vert="horz" lIns="92930" tIns="46465" rIns="92930" bIns="46465" rtlCol="0" anchor="ctr"/>
          <a:lstStyle/>
          <a:p>
            <a:endParaRPr lang="en-IN"/>
          </a:p>
        </p:txBody>
      </p:sp>
      <p:sp>
        <p:nvSpPr>
          <p:cNvPr id="5" name="Notes Placeholder 4"/>
          <p:cNvSpPr>
            <a:spLocks noGrp="1"/>
          </p:cNvSpPr>
          <p:nvPr>
            <p:ph type="body" sz="quarter" idx="3"/>
          </p:nvPr>
        </p:nvSpPr>
        <p:spPr>
          <a:xfrm>
            <a:off x="695485" y="4480005"/>
            <a:ext cx="5563870" cy="3665458"/>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1" y="8842031"/>
            <a:ext cx="3013763" cy="467071"/>
          </a:xfrm>
          <a:prstGeom prst="rect">
            <a:avLst/>
          </a:prstGeom>
        </p:spPr>
        <p:txBody>
          <a:bodyPr vert="horz" lIns="92930" tIns="46465" rIns="92930" bIns="46465" rtlCol="0" anchor="b"/>
          <a:lstStyle>
            <a:lvl1pPr algn="l">
              <a:defRPr sz="1200"/>
            </a:lvl1pPr>
          </a:lstStyle>
          <a:p>
            <a:endParaRPr lang="en-IN"/>
          </a:p>
        </p:txBody>
      </p:sp>
      <p:sp>
        <p:nvSpPr>
          <p:cNvPr id="7" name="Slide Number Placeholder 6"/>
          <p:cNvSpPr>
            <a:spLocks noGrp="1"/>
          </p:cNvSpPr>
          <p:nvPr>
            <p:ph type="sldNum" sz="quarter" idx="5"/>
          </p:nvPr>
        </p:nvSpPr>
        <p:spPr>
          <a:xfrm>
            <a:off x="3939467" y="8842031"/>
            <a:ext cx="3013763" cy="467071"/>
          </a:xfrm>
          <a:prstGeom prst="rect">
            <a:avLst/>
          </a:prstGeom>
        </p:spPr>
        <p:txBody>
          <a:bodyPr vert="horz" lIns="92930" tIns="46465" rIns="92930" bIns="46465" rtlCol="0" anchor="b"/>
          <a:lstStyle>
            <a:lvl1pPr algn="r">
              <a:defRPr sz="1200"/>
            </a:lvl1pPr>
          </a:lstStyle>
          <a:p>
            <a:fld id="{E6D88D3C-413E-40C2-A3E3-C8F644ACB536}" type="slidenum">
              <a:rPr lang="en-IN" smtClean="0"/>
              <a:t>‹#›</a:t>
            </a:fld>
            <a:endParaRPr lang="en-IN"/>
          </a:p>
        </p:txBody>
      </p:sp>
    </p:spTree>
    <p:extLst>
      <p:ext uri="{BB962C8B-B14F-4D97-AF65-F5344CB8AC3E}">
        <p14:creationId xmlns:p14="http://schemas.microsoft.com/office/powerpoint/2010/main" val="3685781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6D88D3C-413E-40C2-A3E3-C8F644ACB536}" type="slidenum">
              <a:rPr lang="en-IN" smtClean="0"/>
              <a:t>1</a:t>
            </a:fld>
            <a:endParaRPr lang="en-IN"/>
          </a:p>
        </p:txBody>
      </p:sp>
    </p:spTree>
    <p:extLst>
      <p:ext uri="{BB962C8B-B14F-4D97-AF65-F5344CB8AC3E}">
        <p14:creationId xmlns:p14="http://schemas.microsoft.com/office/powerpoint/2010/main" val="3275360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6D88D3C-413E-40C2-A3E3-C8F644ACB536}" type="slidenum">
              <a:rPr lang="en-IN" smtClean="0"/>
              <a:t>23</a:t>
            </a:fld>
            <a:endParaRPr lang="en-IN"/>
          </a:p>
        </p:txBody>
      </p:sp>
    </p:spTree>
    <p:extLst>
      <p:ext uri="{BB962C8B-B14F-4D97-AF65-F5344CB8AC3E}">
        <p14:creationId xmlns:p14="http://schemas.microsoft.com/office/powerpoint/2010/main" val="2303168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6D88D3C-413E-40C2-A3E3-C8F644ACB536}" type="slidenum">
              <a:rPr lang="en-IN" smtClean="0"/>
              <a:t>27</a:t>
            </a:fld>
            <a:endParaRPr lang="en-IN"/>
          </a:p>
        </p:txBody>
      </p:sp>
    </p:spTree>
    <p:extLst>
      <p:ext uri="{BB962C8B-B14F-4D97-AF65-F5344CB8AC3E}">
        <p14:creationId xmlns:p14="http://schemas.microsoft.com/office/powerpoint/2010/main" val="339404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6D88D3C-413E-40C2-A3E3-C8F644ACB536}" type="slidenum">
              <a:rPr lang="en-IN" smtClean="0"/>
              <a:t>29</a:t>
            </a:fld>
            <a:endParaRPr lang="en-IN"/>
          </a:p>
        </p:txBody>
      </p:sp>
    </p:spTree>
    <p:extLst>
      <p:ext uri="{BB962C8B-B14F-4D97-AF65-F5344CB8AC3E}">
        <p14:creationId xmlns:p14="http://schemas.microsoft.com/office/powerpoint/2010/main" val="4058143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6D88D3C-413E-40C2-A3E3-C8F644ACB536}" type="slidenum">
              <a:rPr lang="en-IN" smtClean="0"/>
              <a:t>34</a:t>
            </a:fld>
            <a:endParaRPr lang="en-IN"/>
          </a:p>
        </p:txBody>
      </p:sp>
    </p:spTree>
    <p:extLst>
      <p:ext uri="{BB962C8B-B14F-4D97-AF65-F5344CB8AC3E}">
        <p14:creationId xmlns:p14="http://schemas.microsoft.com/office/powerpoint/2010/main" val="975236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6D88D3C-413E-40C2-A3E3-C8F644ACB536}" type="slidenum">
              <a:rPr lang="en-IN" smtClean="0"/>
              <a:t>36</a:t>
            </a:fld>
            <a:endParaRPr lang="en-IN"/>
          </a:p>
        </p:txBody>
      </p:sp>
    </p:spTree>
    <p:extLst>
      <p:ext uri="{BB962C8B-B14F-4D97-AF65-F5344CB8AC3E}">
        <p14:creationId xmlns:p14="http://schemas.microsoft.com/office/powerpoint/2010/main" val="2165772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6D88D3C-413E-40C2-A3E3-C8F644ACB536}" type="slidenum">
              <a:rPr lang="en-IN" smtClean="0"/>
              <a:t>41</a:t>
            </a:fld>
            <a:endParaRPr lang="en-IN"/>
          </a:p>
        </p:txBody>
      </p:sp>
    </p:spTree>
    <p:extLst>
      <p:ext uri="{BB962C8B-B14F-4D97-AF65-F5344CB8AC3E}">
        <p14:creationId xmlns:p14="http://schemas.microsoft.com/office/powerpoint/2010/main" val="1519446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6D88D3C-413E-40C2-A3E3-C8F644ACB536}" type="slidenum">
              <a:rPr lang="en-IN" smtClean="0"/>
              <a:t>43</a:t>
            </a:fld>
            <a:endParaRPr lang="en-IN"/>
          </a:p>
        </p:txBody>
      </p:sp>
    </p:spTree>
    <p:extLst>
      <p:ext uri="{BB962C8B-B14F-4D97-AF65-F5344CB8AC3E}">
        <p14:creationId xmlns:p14="http://schemas.microsoft.com/office/powerpoint/2010/main" val="635395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6D88D3C-413E-40C2-A3E3-C8F644ACB536}" type="slidenum">
              <a:rPr lang="en-IN" smtClean="0"/>
              <a:t>47</a:t>
            </a:fld>
            <a:endParaRPr lang="en-IN"/>
          </a:p>
        </p:txBody>
      </p:sp>
    </p:spTree>
    <p:extLst>
      <p:ext uri="{BB962C8B-B14F-4D97-AF65-F5344CB8AC3E}">
        <p14:creationId xmlns:p14="http://schemas.microsoft.com/office/powerpoint/2010/main" val="361557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457E8-6136-494B-8CA9-A78CD2E876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8964296-2B44-467D-871B-C767C1B052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754AB1D-F4F0-427A-B6C6-0D68B4DE55BF}"/>
              </a:ext>
            </a:extLst>
          </p:cNvPr>
          <p:cNvSpPr>
            <a:spLocks noGrp="1"/>
          </p:cNvSpPr>
          <p:nvPr>
            <p:ph type="dt" sz="half" idx="10"/>
          </p:nvPr>
        </p:nvSpPr>
        <p:spPr/>
        <p:txBody>
          <a:bodyPr/>
          <a:lstStyle/>
          <a:p>
            <a:fld id="{34E9FC58-4A13-4F10-99CD-1D7AB69EBCB4}" type="datetimeFigureOut">
              <a:rPr lang="en-IN" smtClean="0"/>
              <a:t>11-09-2021</a:t>
            </a:fld>
            <a:endParaRPr lang="en-IN"/>
          </a:p>
        </p:txBody>
      </p:sp>
      <p:sp>
        <p:nvSpPr>
          <p:cNvPr id="5" name="Footer Placeholder 4">
            <a:extLst>
              <a:ext uri="{FF2B5EF4-FFF2-40B4-BE49-F238E27FC236}">
                <a16:creationId xmlns:a16="http://schemas.microsoft.com/office/drawing/2014/main" id="{CE55DD54-5016-4B0A-B27A-CA288DF66D5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A0870DC-6EF9-4E5D-A9F1-8A52B387CC71}"/>
              </a:ext>
            </a:extLst>
          </p:cNvPr>
          <p:cNvSpPr>
            <a:spLocks noGrp="1"/>
          </p:cNvSpPr>
          <p:nvPr>
            <p:ph type="sldNum" sz="quarter" idx="12"/>
          </p:nvPr>
        </p:nvSpPr>
        <p:spPr/>
        <p:txBody>
          <a:bodyPr/>
          <a:lstStyle/>
          <a:p>
            <a:fld id="{3E609E0F-6134-485E-B553-E6EDBD1364EA}" type="slidenum">
              <a:rPr lang="en-IN" smtClean="0"/>
              <a:t>‹#›</a:t>
            </a:fld>
            <a:endParaRPr lang="en-IN"/>
          </a:p>
        </p:txBody>
      </p:sp>
    </p:spTree>
    <p:extLst>
      <p:ext uri="{BB962C8B-B14F-4D97-AF65-F5344CB8AC3E}">
        <p14:creationId xmlns:p14="http://schemas.microsoft.com/office/powerpoint/2010/main" val="3416742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08A2-034E-45FF-96D9-6F70DED9746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A04FE0C-E889-4A99-AFE3-AF37062E1E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12153A1-4397-4DDF-A409-F4C9391901B2}"/>
              </a:ext>
            </a:extLst>
          </p:cNvPr>
          <p:cNvSpPr>
            <a:spLocks noGrp="1"/>
          </p:cNvSpPr>
          <p:nvPr>
            <p:ph type="dt" sz="half" idx="10"/>
          </p:nvPr>
        </p:nvSpPr>
        <p:spPr/>
        <p:txBody>
          <a:bodyPr/>
          <a:lstStyle/>
          <a:p>
            <a:fld id="{34E9FC58-4A13-4F10-99CD-1D7AB69EBCB4}" type="datetimeFigureOut">
              <a:rPr lang="en-IN" smtClean="0"/>
              <a:t>11-09-2021</a:t>
            </a:fld>
            <a:endParaRPr lang="en-IN"/>
          </a:p>
        </p:txBody>
      </p:sp>
      <p:sp>
        <p:nvSpPr>
          <p:cNvPr id="5" name="Footer Placeholder 4">
            <a:extLst>
              <a:ext uri="{FF2B5EF4-FFF2-40B4-BE49-F238E27FC236}">
                <a16:creationId xmlns:a16="http://schemas.microsoft.com/office/drawing/2014/main" id="{F104266F-E4DF-40AB-8E6D-E4DA253419B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CF77640-DE18-47F0-A284-71355F8BF0A2}"/>
              </a:ext>
            </a:extLst>
          </p:cNvPr>
          <p:cNvSpPr>
            <a:spLocks noGrp="1"/>
          </p:cNvSpPr>
          <p:nvPr>
            <p:ph type="sldNum" sz="quarter" idx="12"/>
          </p:nvPr>
        </p:nvSpPr>
        <p:spPr/>
        <p:txBody>
          <a:bodyPr/>
          <a:lstStyle/>
          <a:p>
            <a:fld id="{3E609E0F-6134-485E-B553-E6EDBD1364EA}" type="slidenum">
              <a:rPr lang="en-IN" smtClean="0"/>
              <a:t>‹#›</a:t>
            </a:fld>
            <a:endParaRPr lang="en-IN"/>
          </a:p>
        </p:txBody>
      </p:sp>
    </p:spTree>
    <p:extLst>
      <p:ext uri="{BB962C8B-B14F-4D97-AF65-F5344CB8AC3E}">
        <p14:creationId xmlns:p14="http://schemas.microsoft.com/office/powerpoint/2010/main" val="3061843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C929AF-0A3D-4A60-A849-28830D331B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1E83336-1F07-49E9-899B-FB80A7B8AE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3700291-86B5-4896-9115-A97CE4F223F2}"/>
              </a:ext>
            </a:extLst>
          </p:cNvPr>
          <p:cNvSpPr>
            <a:spLocks noGrp="1"/>
          </p:cNvSpPr>
          <p:nvPr>
            <p:ph type="dt" sz="half" idx="10"/>
          </p:nvPr>
        </p:nvSpPr>
        <p:spPr/>
        <p:txBody>
          <a:bodyPr/>
          <a:lstStyle/>
          <a:p>
            <a:fld id="{34E9FC58-4A13-4F10-99CD-1D7AB69EBCB4}" type="datetimeFigureOut">
              <a:rPr lang="en-IN" smtClean="0"/>
              <a:t>11-09-2021</a:t>
            </a:fld>
            <a:endParaRPr lang="en-IN"/>
          </a:p>
        </p:txBody>
      </p:sp>
      <p:sp>
        <p:nvSpPr>
          <p:cNvPr id="5" name="Footer Placeholder 4">
            <a:extLst>
              <a:ext uri="{FF2B5EF4-FFF2-40B4-BE49-F238E27FC236}">
                <a16:creationId xmlns:a16="http://schemas.microsoft.com/office/drawing/2014/main" id="{B76D9CBF-6467-4DC4-B019-665B7498389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794A6B0-ACD9-4B13-B839-81CA96E145AD}"/>
              </a:ext>
            </a:extLst>
          </p:cNvPr>
          <p:cNvSpPr>
            <a:spLocks noGrp="1"/>
          </p:cNvSpPr>
          <p:nvPr>
            <p:ph type="sldNum" sz="quarter" idx="12"/>
          </p:nvPr>
        </p:nvSpPr>
        <p:spPr/>
        <p:txBody>
          <a:bodyPr/>
          <a:lstStyle/>
          <a:p>
            <a:fld id="{3E609E0F-6134-485E-B553-E6EDBD1364EA}" type="slidenum">
              <a:rPr lang="en-IN" smtClean="0"/>
              <a:t>‹#›</a:t>
            </a:fld>
            <a:endParaRPr lang="en-IN"/>
          </a:p>
        </p:txBody>
      </p:sp>
    </p:spTree>
    <p:extLst>
      <p:ext uri="{BB962C8B-B14F-4D97-AF65-F5344CB8AC3E}">
        <p14:creationId xmlns:p14="http://schemas.microsoft.com/office/powerpoint/2010/main" val="3796550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C1862-657C-44E9-BDE9-E585513934E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7C59900-4800-4CA9-949F-9E7B8C1B3D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60FCBCB-1FE2-4CC2-A94A-A997A218DB52}"/>
              </a:ext>
            </a:extLst>
          </p:cNvPr>
          <p:cNvSpPr>
            <a:spLocks noGrp="1"/>
          </p:cNvSpPr>
          <p:nvPr>
            <p:ph type="dt" sz="half" idx="10"/>
          </p:nvPr>
        </p:nvSpPr>
        <p:spPr/>
        <p:txBody>
          <a:bodyPr/>
          <a:lstStyle/>
          <a:p>
            <a:fld id="{34E9FC58-4A13-4F10-99CD-1D7AB69EBCB4}" type="datetimeFigureOut">
              <a:rPr lang="en-IN" smtClean="0"/>
              <a:t>11-09-2021</a:t>
            </a:fld>
            <a:endParaRPr lang="en-IN"/>
          </a:p>
        </p:txBody>
      </p:sp>
      <p:sp>
        <p:nvSpPr>
          <p:cNvPr id="5" name="Footer Placeholder 4">
            <a:extLst>
              <a:ext uri="{FF2B5EF4-FFF2-40B4-BE49-F238E27FC236}">
                <a16:creationId xmlns:a16="http://schemas.microsoft.com/office/drawing/2014/main" id="{CDA70389-267A-46DA-B85C-4A988C01129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ED0055D-CF80-4FAF-BEC0-5CCF63B406FA}"/>
              </a:ext>
            </a:extLst>
          </p:cNvPr>
          <p:cNvSpPr>
            <a:spLocks noGrp="1"/>
          </p:cNvSpPr>
          <p:nvPr>
            <p:ph type="sldNum" sz="quarter" idx="12"/>
          </p:nvPr>
        </p:nvSpPr>
        <p:spPr/>
        <p:txBody>
          <a:bodyPr/>
          <a:lstStyle/>
          <a:p>
            <a:fld id="{3E609E0F-6134-485E-B553-E6EDBD1364EA}" type="slidenum">
              <a:rPr lang="en-IN" smtClean="0"/>
              <a:t>‹#›</a:t>
            </a:fld>
            <a:endParaRPr lang="en-IN"/>
          </a:p>
        </p:txBody>
      </p:sp>
    </p:spTree>
    <p:extLst>
      <p:ext uri="{BB962C8B-B14F-4D97-AF65-F5344CB8AC3E}">
        <p14:creationId xmlns:p14="http://schemas.microsoft.com/office/powerpoint/2010/main" val="609711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020F-31B2-4506-91FA-25E4F04782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412A2F4-D067-49EE-AAFA-961EBA1C5A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B2D4E5-D46F-4D97-A043-2E36C8D52A3C}"/>
              </a:ext>
            </a:extLst>
          </p:cNvPr>
          <p:cNvSpPr>
            <a:spLocks noGrp="1"/>
          </p:cNvSpPr>
          <p:nvPr>
            <p:ph type="dt" sz="half" idx="10"/>
          </p:nvPr>
        </p:nvSpPr>
        <p:spPr/>
        <p:txBody>
          <a:bodyPr/>
          <a:lstStyle/>
          <a:p>
            <a:fld id="{34E9FC58-4A13-4F10-99CD-1D7AB69EBCB4}" type="datetimeFigureOut">
              <a:rPr lang="en-IN" smtClean="0"/>
              <a:t>11-09-2021</a:t>
            </a:fld>
            <a:endParaRPr lang="en-IN"/>
          </a:p>
        </p:txBody>
      </p:sp>
      <p:sp>
        <p:nvSpPr>
          <p:cNvPr id="5" name="Footer Placeholder 4">
            <a:extLst>
              <a:ext uri="{FF2B5EF4-FFF2-40B4-BE49-F238E27FC236}">
                <a16:creationId xmlns:a16="http://schemas.microsoft.com/office/drawing/2014/main" id="{D68F691C-4671-480C-B3EB-D7CC8EE58DD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28A3CF4-ED3D-4CF0-82B4-7D2F6A31B8F9}"/>
              </a:ext>
            </a:extLst>
          </p:cNvPr>
          <p:cNvSpPr>
            <a:spLocks noGrp="1"/>
          </p:cNvSpPr>
          <p:nvPr>
            <p:ph type="sldNum" sz="quarter" idx="12"/>
          </p:nvPr>
        </p:nvSpPr>
        <p:spPr/>
        <p:txBody>
          <a:bodyPr/>
          <a:lstStyle/>
          <a:p>
            <a:fld id="{3E609E0F-6134-485E-B553-E6EDBD1364EA}" type="slidenum">
              <a:rPr lang="en-IN" smtClean="0"/>
              <a:t>‹#›</a:t>
            </a:fld>
            <a:endParaRPr lang="en-IN"/>
          </a:p>
        </p:txBody>
      </p:sp>
    </p:spTree>
    <p:extLst>
      <p:ext uri="{BB962C8B-B14F-4D97-AF65-F5344CB8AC3E}">
        <p14:creationId xmlns:p14="http://schemas.microsoft.com/office/powerpoint/2010/main" val="2348656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BE2F2-F06B-4078-A93D-E34FAE4BE21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FC73CC6-73E6-40E0-BA5E-E2FCD65A84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62E4BD1-40C0-4AA9-8A32-8AFA6B90C8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77A6030-2BAC-413D-BDFE-6EA634ACD257}"/>
              </a:ext>
            </a:extLst>
          </p:cNvPr>
          <p:cNvSpPr>
            <a:spLocks noGrp="1"/>
          </p:cNvSpPr>
          <p:nvPr>
            <p:ph type="dt" sz="half" idx="10"/>
          </p:nvPr>
        </p:nvSpPr>
        <p:spPr/>
        <p:txBody>
          <a:bodyPr/>
          <a:lstStyle/>
          <a:p>
            <a:fld id="{34E9FC58-4A13-4F10-99CD-1D7AB69EBCB4}" type="datetimeFigureOut">
              <a:rPr lang="en-IN" smtClean="0"/>
              <a:t>11-09-2021</a:t>
            </a:fld>
            <a:endParaRPr lang="en-IN"/>
          </a:p>
        </p:txBody>
      </p:sp>
      <p:sp>
        <p:nvSpPr>
          <p:cNvPr id="6" name="Footer Placeholder 5">
            <a:extLst>
              <a:ext uri="{FF2B5EF4-FFF2-40B4-BE49-F238E27FC236}">
                <a16:creationId xmlns:a16="http://schemas.microsoft.com/office/drawing/2014/main" id="{C088A623-6FDA-46EC-8F3D-83E5F4B6EED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AC7C94A-6540-42C6-A694-B77879A93193}"/>
              </a:ext>
            </a:extLst>
          </p:cNvPr>
          <p:cNvSpPr>
            <a:spLocks noGrp="1"/>
          </p:cNvSpPr>
          <p:nvPr>
            <p:ph type="sldNum" sz="quarter" idx="12"/>
          </p:nvPr>
        </p:nvSpPr>
        <p:spPr/>
        <p:txBody>
          <a:bodyPr/>
          <a:lstStyle/>
          <a:p>
            <a:fld id="{3E609E0F-6134-485E-B553-E6EDBD1364EA}" type="slidenum">
              <a:rPr lang="en-IN" smtClean="0"/>
              <a:t>‹#›</a:t>
            </a:fld>
            <a:endParaRPr lang="en-IN"/>
          </a:p>
        </p:txBody>
      </p:sp>
    </p:spTree>
    <p:extLst>
      <p:ext uri="{BB962C8B-B14F-4D97-AF65-F5344CB8AC3E}">
        <p14:creationId xmlns:p14="http://schemas.microsoft.com/office/powerpoint/2010/main" val="363412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61667-588C-4371-AF44-EEC90AC4BD9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E813D33-6A72-45A7-805F-36A0BD492C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74AD7A-77DB-41C5-AA21-DA1ADAA1E9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0E71074C-4D10-4AEB-8040-BAF17DB508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5304BA-28AC-4E9A-8950-4B5ABCFB3F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B308768-A3D1-4580-892D-8670A4F657B0}"/>
              </a:ext>
            </a:extLst>
          </p:cNvPr>
          <p:cNvSpPr>
            <a:spLocks noGrp="1"/>
          </p:cNvSpPr>
          <p:nvPr>
            <p:ph type="dt" sz="half" idx="10"/>
          </p:nvPr>
        </p:nvSpPr>
        <p:spPr/>
        <p:txBody>
          <a:bodyPr/>
          <a:lstStyle/>
          <a:p>
            <a:fld id="{34E9FC58-4A13-4F10-99CD-1D7AB69EBCB4}" type="datetimeFigureOut">
              <a:rPr lang="en-IN" smtClean="0"/>
              <a:t>11-09-2021</a:t>
            </a:fld>
            <a:endParaRPr lang="en-IN"/>
          </a:p>
        </p:txBody>
      </p:sp>
      <p:sp>
        <p:nvSpPr>
          <p:cNvPr id="8" name="Footer Placeholder 7">
            <a:extLst>
              <a:ext uri="{FF2B5EF4-FFF2-40B4-BE49-F238E27FC236}">
                <a16:creationId xmlns:a16="http://schemas.microsoft.com/office/drawing/2014/main" id="{A3D220D8-EF52-4D39-B454-CB3106D42B17}"/>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CD498843-29B5-4693-8079-876CF803AE6E}"/>
              </a:ext>
            </a:extLst>
          </p:cNvPr>
          <p:cNvSpPr>
            <a:spLocks noGrp="1"/>
          </p:cNvSpPr>
          <p:nvPr>
            <p:ph type="sldNum" sz="quarter" idx="12"/>
          </p:nvPr>
        </p:nvSpPr>
        <p:spPr/>
        <p:txBody>
          <a:bodyPr/>
          <a:lstStyle/>
          <a:p>
            <a:fld id="{3E609E0F-6134-485E-B553-E6EDBD1364EA}" type="slidenum">
              <a:rPr lang="en-IN" smtClean="0"/>
              <a:t>‹#›</a:t>
            </a:fld>
            <a:endParaRPr lang="en-IN"/>
          </a:p>
        </p:txBody>
      </p:sp>
    </p:spTree>
    <p:extLst>
      <p:ext uri="{BB962C8B-B14F-4D97-AF65-F5344CB8AC3E}">
        <p14:creationId xmlns:p14="http://schemas.microsoft.com/office/powerpoint/2010/main" val="282718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EE750-980B-43AA-8758-26C31C35453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D6F4EA9-2BBA-40F1-B4DA-E17A8FCCFC4D}"/>
              </a:ext>
            </a:extLst>
          </p:cNvPr>
          <p:cNvSpPr>
            <a:spLocks noGrp="1"/>
          </p:cNvSpPr>
          <p:nvPr>
            <p:ph type="dt" sz="half" idx="10"/>
          </p:nvPr>
        </p:nvSpPr>
        <p:spPr/>
        <p:txBody>
          <a:bodyPr/>
          <a:lstStyle/>
          <a:p>
            <a:fld id="{34E9FC58-4A13-4F10-99CD-1D7AB69EBCB4}" type="datetimeFigureOut">
              <a:rPr lang="en-IN" smtClean="0"/>
              <a:t>11-09-2021</a:t>
            </a:fld>
            <a:endParaRPr lang="en-IN"/>
          </a:p>
        </p:txBody>
      </p:sp>
      <p:sp>
        <p:nvSpPr>
          <p:cNvPr id="4" name="Footer Placeholder 3">
            <a:extLst>
              <a:ext uri="{FF2B5EF4-FFF2-40B4-BE49-F238E27FC236}">
                <a16:creationId xmlns:a16="http://schemas.microsoft.com/office/drawing/2014/main" id="{524677E1-9404-4CBE-9182-8DC2A4A3B91A}"/>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8B93CF3-E0CD-41FD-BA59-1A2DB783BE1D}"/>
              </a:ext>
            </a:extLst>
          </p:cNvPr>
          <p:cNvSpPr>
            <a:spLocks noGrp="1"/>
          </p:cNvSpPr>
          <p:nvPr>
            <p:ph type="sldNum" sz="quarter" idx="12"/>
          </p:nvPr>
        </p:nvSpPr>
        <p:spPr/>
        <p:txBody>
          <a:bodyPr/>
          <a:lstStyle/>
          <a:p>
            <a:fld id="{3E609E0F-6134-485E-B553-E6EDBD1364EA}" type="slidenum">
              <a:rPr lang="en-IN" smtClean="0"/>
              <a:t>‹#›</a:t>
            </a:fld>
            <a:endParaRPr lang="en-IN"/>
          </a:p>
        </p:txBody>
      </p:sp>
    </p:spTree>
    <p:extLst>
      <p:ext uri="{BB962C8B-B14F-4D97-AF65-F5344CB8AC3E}">
        <p14:creationId xmlns:p14="http://schemas.microsoft.com/office/powerpoint/2010/main" val="2258488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D7F82-D86F-46C8-8BCA-E8835BE4D55F}"/>
              </a:ext>
            </a:extLst>
          </p:cNvPr>
          <p:cNvSpPr>
            <a:spLocks noGrp="1"/>
          </p:cNvSpPr>
          <p:nvPr>
            <p:ph type="dt" sz="half" idx="10"/>
          </p:nvPr>
        </p:nvSpPr>
        <p:spPr/>
        <p:txBody>
          <a:bodyPr/>
          <a:lstStyle/>
          <a:p>
            <a:fld id="{34E9FC58-4A13-4F10-99CD-1D7AB69EBCB4}" type="datetimeFigureOut">
              <a:rPr lang="en-IN" smtClean="0"/>
              <a:t>11-09-2021</a:t>
            </a:fld>
            <a:endParaRPr lang="en-IN"/>
          </a:p>
        </p:txBody>
      </p:sp>
      <p:sp>
        <p:nvSpPr>
          <p:cNvPr id="3" name="Footer Placeholder 2">
            <a:extLst>
              <a:ext uri="{FF2B5EF4-FFF2-40B4-BE49-F238E27FC236}">
                <a16:creationId xmlns:a16="http://schemas.microsoft.com/office/drawing/2014/main" id="{4C2164C6-2ADA-49E2-9C7A-005A8F1BA1F7}"/>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9955CD0-4AD4-4A28-88F4-E69842F03EEA}"/>
              </a:ext>
            </a:extLst>
          </p:cNvPr>
          <p:cNvSpPr>
            <a:spLocks noGrp="1"/>
          </p:cNvSpPr>
          <p:nvPr>
            <p:ph type="sldNum" sz="quarter" idx="12"/>
          </p:nvPr>
        </p:nvSpPr>
        <p:spPr/>
        <p:txBody>
          <a:bodyPr/>
          <a:lstStyle/>
          <a:p>
            <a:fld id="{3E609E0F-6134-485E-B553-E6EDBD1364EA}" type="slidenum">
              <a:rPr lang="en-IN" smtClean="0"/>
              <a:t>‹#›</a:t>
            </a:fld>
            <a:endParaRPr lang="en-IN"/>
          </a:p>
        </p:txBody>
      </p:sp>
    </p:spTree>
    <p:extLst>
      <p:ext uri="{BB962C8B-B14F-4D97-AF65-F5344CB8AC3E}">
        <p14:creationId xmlns:p14="http://schemas.microsoft.com/office/powerpoint/2010/main" val="1814269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FA65-845D-4503-9AAE-B100A6566D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5C63B24-DDFA-4907-8644-133B3D04B4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DC314AF-F698-444D-B549-E572D3BBA2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8B4BE8-AD0C-42DD-877B-CD5A75F09A50}"/>
              </a:ext>
            </a:extLst>
          </p:cNvPr>
          <p:cNvSpPr>
            <a:spLocks noGrp="1"/>
          </p:cNvSpPr>
          <p:nvPr>
            <p:ph type="dt" sz="half" idx="10"/>
          </p:nvPr>
        </p:nvSpPr>
        <p:spPr/>
        <p:txBody>
          <a:bodyPr/>
          <a:lstStyle/>
          <a:p>
            <a:fld id="{34E9FC58-4A13-4F10-99CD-1D7AB69EBCB4}" type="datetimeFigureOut">
              <a:rPr lang="en-IN" smtClean="0"/>
              <a:t>11-09-2021</a:t>
            </a:fld>
            <a:endParaRPr lang="en-IN"/>
          </a:p>
        </p:txBody>
      </p:sp>
      <p:sp>
        <p:nvSpPr>
          <p:cNvPr id="6" name="Footer Placeholder 5">
            <a:extLst>
              <a:ext uri="{FF2B5EF4-FFF2-40B4-BE49-F238E27FC236}">
                <a16:creationId xmlns:a16="http://schemas.microsoft.com/office/drawing/2014/main" id="{33D2278A-4B47-4335-A958-2C84EF95B13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67A708D-B711-455E-B2BD-252E661660A8}"/>
              </a:ext>
            </a:extLst>
          </p:cNvPr>
          <p:cNvSpPr>
            <a:spLocks noGrp="1"/>
          </p:cNvSpPr>
          <p:nvPr>
            <p:ph type="sldNum" sz="quarter" idx="12"/>
          </p:nvPr>
        </p:nvSpPr>
        <p:spPr/>
        <p:txBody>
          <a:bodyPr/>
          <a:lstStyle/>
          <a:p>
            <a:fld id="{3E609E0F-6134-485E-B553-E6EDBD1364EA}" type="slidenum">
              <a:rPr lang="en-IN" smtClean="0"/>
              <a:t>‹#›</a:t>
            </a:fld>
            <a:endParaRPr lang="en-IN"/>
          </a:p>
        </p:txBody>
      </p:sp>
    </p:spTree>
    <p:extLst>
      <p:ext uri="{BB962C8B-B14F-4D97-AF65-F5344CB8AC3E}">
        <p14:creationId xmlns:p14="http://schemas.microsoft.com/office/powerpoint/2010/main" val="398784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F9672-AD10-43F2-9B22-2F450F64CD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9380F5A-1226-4318-B61D-95584FEEDD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F3B902B-B9AA-411B-8A36-B2F2FE8AF3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B84D54-97CE-49B6-A2B8-5BC2EE3BB5AD}"/>
              </a:ext>
            </a:extLst>
          </p:cNvPr>
          <p:cNvSpPr>
            <a:spLocks noGrp="1"/>
          </p:cNvSpPr>
          <p:nvPr>
            <p:ph type="dt" sz="half" idx="10"/>
          </p:nvPr>
        </p:nvSpPr>
        <p:spPr/>
        <p:txBody>
          <a:bodyPr/>
          <a:lstStyle/>
          <a:p>
            <a:fld id="{34E9FC58-4A13-4F10-99CD-1D7AB69EBCB4}" type="datetimeFigureOut">
              <a:rPr lang="en-IN" smtClean="0"/>
              <a:t>11-09-2021</a:t>
            </a:fld>
            <a:endParaRPr lang="en-IN"/>
          </a:p>
        </p:txBody>
      </p:sp>
      <p:sp>
        <p:nvSpPr>
          <p:cNvPr id="6" name="Footer Placeholder 5">
            <a:extLst>
              <a:ext uri="{FF2B5EF4-FFF2-40B4-BE49-F238E27FC236}">
                <a16:creationId xmlns:a16="http://schemas.microsoft.com/office/drawing/2014/main" id="{7904FD1A-AD56-428F-BEF0-602376AA3AF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E09CCB9-57E4-4EE7-82A7-25FFA08A950F}"/>
              </a:ext>
            </a:extLst>
          </p:cNvPr>
          <p:cNvSpPr>
            <a:spLocks noGrp="1"/>
          </p:cNvSpPr>
          <p:nvPr>
            <p:ph type="sldNum" sz="quarter" idx="12"/>
          </p:nvPr>
        </p:nvSpPr>
        <p:spPr/>
        <p:txBody>
          <a:bodyPr/>
          <a:lstStyle/>
          <a:p>
            <a:fld id="{3E609E0F-6134-485E-B553-E6EDBD1364EA}" type="slidenum">
              <a:rPr lang="en-IN" smtClean="0"/>
              <a:t>‹#›</a:t>
            </a:fld>
            <a:endParaRPr lang="en-IN"/>
          </a:p>
        </p:txBody>
      </p:sp>
    </p:spTree>
    <p:extLst>
      <p:ext uri="{BB962C8B-B14F-4D97-AF65-F5344CB8AC3E}">
        <p14:creationId xmlns:p14="http://schemas.microsoft.com/office/powerpoint/2010/main" val="1363264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5F6F29-B0AA-4EDA-821F-147B464CF1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E7D475F-C608-4DB3-8932-C54E788993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7D5ADB1-9152-4E44-B928-429196955D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E9FC58-4A13-4F10-99CD-1D7AB69EBCB4}" type="datetimeFigureOut">
              <a:rPr lang="en-IN" smtClean="0"/>
              <a:t>11-09-2021</a:t>
            </a:fld>
            <a:endParaRPr lang="en-IN"/>
          </a:p>
        </p:txBody>
      </p:sp>
      <p:sp>
        <p:nvSpPr>
          <p:cNvPr id="5" name="Footer Placeholder 4">
            <a:extLst>
              <a:ext uri="{FF2B5EF4-FFF2-40B4-BE49-F238E27FC236}">
                <a16:creationId xmlns:a16="http://schemas.microsoft.com/office/drawing/2014/main" id="{E149474D-9299-470B-B12F-43B5FC6205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E9912FD9-3EE2-41B3-9263-AD5D797B51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09E0F-6134-485E-B553-E6EDBD1364EA}" type="slidenum">
              <a:rPr lang="en-IN" smtClean="0"/>
              <a:t>‹#›</a:t>
            </a:fld>
            <a:endParaRPr lang="en-IN"/>
          </a:p>
        </p:txBody>
      </p:sp>
    </p:spTree>
    <p:extLst>
      <p:ext uri="{BB962C8B-B14F-4D97-AF65-F5344CB8AC3E}">
        <p14:creationId xmlns:p14="http://schemas.microsoft.com/office/powerpoint/2010/main" val="1719035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casopisi.junis.ni.ac.rs/index.php/FUMathInf/article/view/945" TargetMode="External"/><Relationship Id="rId2" Type="http://schemas.openxmlformats.org/officeDocument/2006/relationships/hyperlink" Target="http://thaijmath.in.cmu.ac.th/" TargetMode="External"/><Relationship Id="rId1" Type="http://schemas.openxmlformats.org/officeDocument/2006/relationships/slideLayout" Target="../slideLayouts/slideLayout2.xml"/><Relationship Id="rId6" Type="http://schemas.openxmlformats.org/officeDocument/2006/relationships/hyperlink" Target="https://www.nepjol.info/index.php/KUSET" TargetMode="External"/><Relationship Id="rId5" Type="http://schemas.openxmlformats.org/officeDocument/2006/relationships/hyperlink" Target="https://www.emis.de/journals/MV/123/mv12305.pdf" TargetMode="External"/><Relationship Id="rId4" Type="http://schemas.openxmlformats.org/officeDocument/2006/relationships/hyperlink" Target="http://www.ijma.info/index.php/ijma/article/view/4484"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thaijmath.in.cmu.ac.th/" TargetMode="External"/><Relationship Id="rId7" Type="http://schemas.openxmlformats.org/officeDocument/2006/relationships/hyperlink" Target="https://ijpam.eu/" TargetMode="External"/><Relationship Id="rId2" Type="http://schemas.openxmlformats.org/officeDocument/2006/relationships/hyperlink" Target="http://www.m-hikari.com/ijma/" TargetMode="External"/><Relationship Id="rId1" Type="http://schemas.openxmlformats.org/officeDocument/2006/relationships/slideLayout" Target="../slideLayouts/slideLayout2.xml"/><Relationship Id="rId6" Type="http://schemas.openxmlformats.org/officeDocument/2006/relationships/hyperlink" Target="http://www.doiserbia.nb.rs/Article.aspx?ID=0354-51800702211P#.YHV9RugzY2w" TargetMode="External"/><Relationship Id="rId5" Type="http://schemas.openxmlformats.org/officeDocument/2006/relationships/hyperlink" Target="https://doi.org/10.2298/FIL0801031P" TargetMode="External"/><Relationship Id="rId4" Type="http://schemas.openxmlformats.org/officeDocument/2006/relationships/hyperlink" Target="http://www.m-hikari.com/imf-password2008/29-32-2008/index.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meet.google.com/voh-ogbc-xpoDate%2018.04.2021%20Time%209.00-9.40" TargetMode="External"/><Relationship Id="rId2" Type="http://schemas.openxmlformats.org/officeDocument/2006/relationships/hyperlink" Target="http://meet.google.com/uxp-nvif-xq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4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4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4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4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832B8-1BFB-41BB-9CB2-749CABED01BB}"/>
              </a:ext>
            </a:extLst>
          </p:cNvPr>
          <p:cNvSpPr>
            <a:spLocks noGrp="1"/>
          </p:cNvSpPr>
          <p:nvPr>
            <p:ph type="ctrTitle"/>
          </p:nvPr>
        </p:nvSpPr>
        <p:spPr>
          <a:xfrm>
            <a:off x="1805049" y="494366"/>
            <a:ext cx="8862951" cy="859421"/>
          </a:xfrm>
        </p:spPr>
        <p:txBody>
          <a:bodyPr>
            <a:normAutofit fontScale="90000"/>
          </a:bodyPr>
          <a:lstStyle/>
          <a:p>
            <a:r>
              <a:rPr lang="en-US" dirty="0">
                <a:latin typeface="Impact" panose="020B0806030902050204" pitchFamily="34" charset="0"/>
              </a:rPr>
              <a:t>Welcome to</a:t>
            </a:r>
            <a:endParaRPr lang="en-IN" dirty="0">
              <a:latin typeface="Impact" panose="020B0806030902050204" pitchFamily="34" charset="0"/>
            </a:endParaRPr>
          </a:p>
        </p:txBody>
      </p:sp>
      <p:sp>
        <p:nvSpPr>
          <p:cNvPr id="3" name="Subtitle 2">
            <a:extLst>
              <a:ext uri="{FF2B5EF4-FFF2-40B4-BE49-F238E27FC236}">
                <a16:creationId xmlns:a16="http://schemas.microsoft.com/office/drawing/2014/main" id="{F6E4580E-4DBA-4863-9536-7966D88334E1}"/>
              </a:ext>
            </a:extLst>
          </p:cNvPr>
          <p:cNvSpPr>
            <a:spLocks noGrp="1"/>
          </p:cNvSpPr>
          <p:nvPr>
            <p:ph type="subTitle" idx="1"/>
          </p:nvPr>
        </p:nvSpPr>
        <p:spPr>
          <a:xfrm>
            <a:off x="176150" y="1836717"/>
            <a:ext cx="11839699" cy="4860966"/>
          </a:xfrm>
        </p:spPr>
        <p:txBody>
          <a:bodyPr>
            <a:normAutofit/>
          </a:bodyPr>
          <a:lstStyle/>
          <a:p>
            <a:r>
              <a:rPr lang="en-US" sz="8000" dirty="0">
                <a:latin typeface="Impact" panose="020B0806030902050204" pitchFamily="34" charset="0"/>
              </a:rPr>
              <a:t>DEPARTMENT OF MATHEMATICS</a:t>
            </a:r>
            <a:endParaRPr lang="en-US" sz="5400" dirty="0">
              <a:latin typeface="Algerian" panose="04020705040A02060702" pitchFamily="82" charset="0"/>
            </a:endParaRPr>
          </a:p>
          <a:p>
            <a:r>
              <a:rPr lang="en-US" sz="4800" dirty="0">
                <a:latin typeface="Algerian" panose="04020705040A02060702" pitchFamily="82" charset="0"/>
              </a:rPr>
              <a:t>GOVERNMENT CHANDULAL CHANDRAKAR ARTS AND SCIENCE COLLEGE, PATAN, DIST-DURG</a:t>
            </a:r>
          </a:p>
          <a:p>
            <a:endParaRPr lang="en-US" sz="5400" dirty="0">
              <a:latin typeface="Algerian" panose="04020705040A02060702" pitchFamily="82" charset="0"/>
            </a:endParaRPr>
          </a:p>
          <a:p>
            <a:endParaRPr lang="en-US" sz="5400" dirty="0">
              <a:latin typeface="Algerian" panose="04020705040A02060702" pitchFamily="82" charset="0"/>
              <a:cs typeface="Arial" panose="020B0604020202020204" pitchFamily="34" charset="0"/>
            </a:endParaRPr>
          </a:p>
          <a:p>
            <a:pPr algn="r"/>
            <a:endParaRPr lang="en-US" sz="2800" dirty="0">
              <a:latin typeface="Arial Black" panose="020B0A040201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DF9B8FD-0E43-4115-83A2-C452B1221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893" y="160317"/>
            <a:ext cx="1667156" cy="1676400"/>
          </a:xfrm>
          <a:prstGeom prst="rect">
            <a:avLst/>
          </a:prstGeom>
        </p:spPr>
      </p:pic>
    </p:spTree>
    <p:extLst>
      <p:ext uri="{BB962C8B-B14F-4D97-AF65-F5344CB8AC3E}">
        <p14:creationId xmlns:p14="http://schemas.microsoft.com/office/powerpoint/2010/main" val="1450859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12B84-C41E-4CD2-887B-D2877A5E5949}"/>
              </a:ext>
            </a:extLst>
          </p:cNvPr>
          <p:cNvSpPr>
            <a:spLocks noGrp="1"/>
          </p:cNvSpPr>
          <p:nvPr>
            <p:ph type="title"/>
          </p:nvPr>
        </p:nvSpPr>
        <p:spPr>
          <a:xfrm>
            <a:off x="838200" y="189781"/>
            <a:ext cx="10515600" cy="966159"/>
          </a:xfrm>
        </p:spPr>
        <p:txBody>
          <a:bodyPr>
            <a:normAutofit/>
          </a:bodyPr>
          <a:lstStyle/>
          <a:p>
            <a:pPr algn="ctr"/>
            <a:r>
              <a:rPr lang="en-US" dirty="0">
                <a:solidFill>
                  <a:srgbClr val="FFFF00"/>
                </a:solidFill>
                <a:highlight>
                  <a:srgbClr val="FF0000"/>
                </a:highlight>
              </a:rPr>
              <a:t>Courses run by the Department-M.Sc.</a:t>
            </a:r>
            <a:endParaRPr lang="en-IN" dirty="0">
              <a:solidFill>
                <a:srgbClr val="FFFF00"/>
              </a:solidFill>
              <a:highlight>
                <a:srgbClr val="FF0000"/>
              </a:highlight>
            </a:endParaRPr>
          </a:p>
        </p:txBody>
      </p:sp>
      <p:sp>
        <p:nvSpPr>
          <p:cNvPr id="3" name="Content Placeholder 2">
            <a:extLst>
              <a:ext uri="{FF2B5EF4-FFF2-40B4-BE49-F238E27FC236}">
                <a16:creationId xmlns:a16="http://schemas.microsoft.com/office/drawing/2014/main" id="{39D6A344-58BD-42D7-B10B-70849BA24AE1}"/>
              </a:ext>
            </a:extLst>
          </p:cNvPr>
          <p:cNvSpPr>
            <a:spLocks noGrp="1"/>
          </p:cNvSpPr>
          <p:nvPr>
            <p:ph idx="1"/>
          </p:nvPr>
        </p:nvSpPr>
        <p:spPr>
          <a:xfrm>
            <a:off x="215660" y="1052423"/>
            <a:ext cx="11792310" cy="5615796"/>
          </a:xfrm>
        </p:spPr>
        <p:txBody>
          <a:bodyPr>
            <a:normAutofit/>
          </a:bodyPr>
          <a:lstStyle/>
          <a:p>
            <a:r>
              <a:rPr lang="en-US" dirty="0"/>
              <a:t>M.Sc. in Mathematics from 2017-18.</a:t>
            </a:r>
          </a:p>
          <a:p>
            <a:r>
              <a:rPr lang="en-US" dirty="0"/>
              <a:t>This is a two year course, consists of 4 semester of six-month each.</a:t>
            </a:r>
          </a:p>
          <a:p>
            <a:r>
              <a:rPr lang="en-US" dirty="0"/>
              <a:t>This course was started by an order of Chhattisgarh Government of Higher Education, Raipur in 2017-18</a:t>
            </a:r>
          </a:p>
          <a:p>
            <a:r>
              <a:rPr lang="en-US" dirty="0"/>
              <a:t>There is Temporary affiliation of the M.Sc. Mathematics course.</a:t>
            </a:r>
          </a:p>
          <a:p>
            <a:r>
              <a:rPr lang="en-US" dirty="0"/>
              <a:t>It is Affiliated with HEMCHAND YADAV University, </a:t>
            </a:r>
            <a:r>
              <a:rPr lang="en-US" dirty="0" err="1"/>
              <a:t>Durg</a:t>
            </a:r>
            <a:endParaRPr lang="en-US" dirty="0"/>
          </a:p>
          <a:p>
            <a:r>
              <a:rPr lang="en-US" dirty="0"/>
              <a:t>It has an intake of 25 student.</a:t>
            </a:r>
          </a:p>
          <a:p>
            <a:r>
              <a:rPr lang="en-US" dirty="0"/>
              <a:t>01 Post of Professor is vacant, and the Contract Teacher is filled against it.</a:t>
            </a:r>
          </a:p>
          <a:p>
            <a:r>
              <a:rPr lang="en-US" dirty="0"/>
              <a:t>Only two batches of Examinee has passed-out from the PG Department Course</a:t>
            </a:r>
          </a:p>
          <a:p>
            <a:pPr marL="0" indent="0">
              <a:buNone/>
            </a:pPr>
            <a:r>
              <a:rPr lang="en-US" dirty="0"/>
              <a:t>    2017-2019 Batch: 	05 enrolled 		05 Examinee	03 Passed</a:t>
            </a:r>
          </a:p>
          <a:p>
            <a:pPr marL="0" indent="0">
              <a:buNone/>
            </a:pPr>
            <a:r>
              <a:rPr lang="en-US" dirty="0"/>
              <a:t>    2018-2020 Batch: 	25 enrolled		19 Examinee 	18 Passed</a:t>
            </a:r>
          </a:p>
          <a:p>
            <a:endParaRPr lang="en-IN" dirty="0"/>
          </a:p>
        </p:txBody>
      </p:sp>
    </p:spTree>
    <p:extLst>
      <p:ext uri="{BB962C8B-B14F-4D97-AF65-F5344CB8AC3E}">
        <p14:creationId xmlns:p14="http://schemas.microsoft.com/office/powerpoint/2010/main" val="3727144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6BF9B-41B1-4559-82C7-9285D1B91674}"/>
              </a:ext>
            </a:extLst>
          </p:cNvPr>
          <p:cNvSpPr>
            <a:spLocks noGrp="1"/>
          </p:cNvSpPr>
          <p:nvPr>
            <p:ph type="title"/>
          </p:nvPr>
        </p:nvSpPr>
        <p:spPr>
          <a:xfrm>
            <a:off x="261256" y="365126"/>
            <a:ext cx="11930744" cy="715530"/>
          </a:xfrm>
        </p:spPr>
        <p:txBody>
          <a:bodyPr>
            <a:normAutofit fontScale="90000"/>
          </a:bodyPr>
          <a:lstStyle/>
          <a:p>
            <a:pPr algn="ctr"/>
            <a:r>
              <a:rPr lang="en-US" sz="4800" b="1" dirty="0">
                <a:solidFill>
                  <a:srgbClr val="FF0000"/>
                </a:solidFill>
                <a:highlight>
                  <a:srgbClr val="FFFF00"/>
                </a:highlight>
              </a:rPr>
              <a:t>Program Outcome and Program Specific Outcome</a:t>
            </a:r>
            <a:endParaRPr lang="en-IN" sz="4800" b="1" dirty="0">
              <a:solidFill>
                <a:srgbClr val="FF0000"/>
              </a:solidFill>
              <a:highlight>
                <a:srgbClr val="FFFF00"/>
              </a:highlight>
            </a:endParaRPr>
          </a:p>
        </p:txBody>
      </p:sp>
      <p:graphicFrame>
        <p:nvGraphicFramePr>
          <p:cNvPr id="4" name="Table 4">
            <a:extLst>
              <a:ext uri="{FF2B5EF4-FFF2-40B4-BE49-F238E27FC236}">
                <a16:creationId xmlns:a16="http://schemas.microsoft.com/office/drawing/2014/main" id="{F8CCAF9B-84AE-43D8-8F1B-9D5572307F02}"/>
              </a:ext>
            </a:extLst>
          </p:cNvPr>
          <p:cNvGraphicFramePr>
            <a:graphicFrameLocks noGrp="1"/>
          </p:cNvGraphicFramePr>
          <p:nvPr>
            <p:ph idx="1"/>
            <p:extLst>
              <p:ext uri="{D42A27DB-BD31-4B8C-83A1-F6EECF244321}">
                <p14:modId xmlns:p14="http://schemas.microsoft.com/office/powerpoint/2010/main" val="3731229706"/>
              </p:ext>
            </p:extLst>
          </p:nvPr>
        </p:nvGraphicFramePr>
        <p:xfrm>
          <a:off x="257299" y="1080655"/>
          <a:ext cx="11677403" cy="5736693"/>
        </p:xfrm>
        <a:graphic>
          <a:graphicData uri="http://schemas.openxmlformats.org/drawingml/2006/table">
            <a:tbl>
              <a:tblPr firstRow="1" bandRow="1">
                <a:tableStyleId>{5C22544A-7EE6-4342-B048-85BDC9FD1C3A}</a:tableStyleId>
              </a:tblPr>
              <a:tblGrid>
                <a:gridCol w="4796291">
                  <a:extLst>
                    <a:ext uri="{9D8B030D-6E8A-4147-A177-3AD203B41FA5}">
                      <a16:colId xmlns:a16="http://schemas.microsoft.com/office/drawing/2014/main" val="2876367895"/>
                    </a:ext>
                  </a:extLst>
                </a:gridCol>
                <a:gridCol w="6881112">
                  <a:extLst>
                    <a:ext uri="{9D8B030D-6E8A-4147-A177-3AD203B41FA5}">
                      <a16:colId xmlns:a16="http://schemas.microsoft.com/office/drawing/2014/main" val="117199347"/>
                    </a:ext>
                  </a:extLst>
                </a:gridCol>
              </a:tblGrid>
              <a:tr h="653142">
                <a:tc>
                  <a:txBody>
                    <a:bodyPr/>
                    <a:lstStyle/>
                    <a:p>
                      <a:pPr algn="ctr"/>
                      <a:r>
                        <a:rPr lang="en-US" sz="2800" dirty="0"/>
                        <a:t>Program Outcome </a:t>
                      </a:r>
                      <a:endParaRPr lang="en-IN" sz="2800" dirty="0"/>
                    </a:p>
                  </a:txBody>
                  <a:tcPr/>
                </a:tc>
                <a:tc>
                  <a:txBody>
                    <a:bodyPr/>
                    <a:lstStyle/>
                    <a:p>
                      <a:pPr algn="ctr"/>
                      <a:r>
                        <a:rPr lang="en-US" sz="2800" dirty="0"/>
                        <a:t>Program Specific Outcome</a:t>
                      </a:r>
                      <a:endParaRPr lang="en-IN" sz="2800" dirty="0"/>
                    </a:p>
                  </a:txBody>
                  <a:tcPr/>
                </a:tc>
                <a:extLst>
                  <a:ext uri="{0D108BD9-81ED-4DB2-BD59-A6C34878D82A}">
                    <a16:rowId xmlns:a16="http://schemas.microsoft.com/office/drawing/2014/main" val="1984048601"/>
                  </a:ext>
                </a:extLst>
              </a:tr>
              <a:tr h="902037">
                <a:tc>
                  <a:txBody>
                    <a:bodyPr/>
                    <a:lstStyle/>
                    <a:p>
                      <a:r>
                        <a:rPr lang="en-US" sz="2400" b="1" dirty="0">
                          <a:solidFill>
                            <a:srgbClr val="C00000"/>
                          </a:solidFill>
                        </a:rPr>
                        <a:t>Skill to Analyze Problems.</a:t>
                      </a:r>
                      <a:endParaRPr lang="en-IN" sz="2400" b="1" dirty="0">
                        <a:solidFill>
                          <a:srgbClr val="C00000"/>
                        </a:solidFill>
                      </a:endParaRPr>
                    </a:p>
                  </a:txBody>
                  <a:tcPr/>
                </a:tc>
                <a:tc>
                  <a:txBody>
                    <a:bodyPr/>
                    <a:lstStyle/>
                    <a:p>
                      <a:r>
                        <a:rPr lang="en-US" sz="2400" b="1" dirty="0"/>
                        <a:t>Method of solving in Mathematics</a:t>
                      </a:r>
                      <a:endParaRPr lang="en-IN" sz="2400" b="1" dirty="0"/>
                    </a:p>
                  </a:txBody>
                  <a:tcPr/>
                </a:tc>
                <a:extLst>
                  <a:ext uri="{0D108BD9-81ED-4DB2-BD59-A6C34878D82A}">
                    <a16:rowId xmlns:a16="http://schemas.microsoft.com/office/drawing/2014/main" val="153951337"/>
                  </a:ext>
                </a:extLst>
              </a:tr>
              <a:tr h="902037">
                <a:tc>
                  <a:txBody>
                    <a:bodyPr/>
                    <a:lstStyle/>
                    <a:p>
                      <a:r>
                        <a:rPr lang="en-US" sz="2400" b="1" dirty="0">
                          <a:solidFill>
                            <a:srgbClr val="6F6F0B"/>
                          </a:solidFill>
                        </a:rPr>
                        <a:t>Effective Scientific and/or Technical Communication. </a:t>
                      </a:r>
                      <a:endParaRPr lang="en-IN" sz="2400" b="1" dirty="0">
                        <a:solidFill>
                          <a:srgbClr val="6F6F0B"/>
                        </a:solidFill>
                      </a:endParaRPr>
                    </a:p>
                  </a:txBody>
                  <a:tcPr/>
                </a:tc>
                <a:tc>
                  <a:txBody>
                    <a:bodyPr/>
                    <a:lstStyle/>
                    <a:p>
                      <a:r>
                        <a:rPr lang="en-US" sz="2400" b="1" dirty="0">
                          <a:solidFill>
                            <a:srgbClr val="FF3300"/>
                          </a:solidFill>
                        </a:rPr>
                        <a:t>Develop the calculating abilities.</a:t>
                      </a:r>
                      <a:endParaRPr lang="en-IN" sz="2400" b="1" dirty="0">
                        <a:solidFill>
                          <a:srgbClr val="FF3300"/>
                        </a:solidFill>
                      </a:endParaRPr>
                    </a:p>
                  </a:txBody>
                  <a:tcPr/>
                </a:tc>
                <a:extLst>
                  <a:ext uri="{0D108BD9-81ED-4DB2-BD59-A6C34878D82A}">
                    <a16:rowId xmlns:a16="http://schemas.microsoft.com/office/drawing/2014/main" val="2524139579"/>
                  </a:ext>
                </a:extLst>
              </a:tr>
              <a:tr h="902037">
                <a:tc>
                  <a:txBody>
                    <a:bodyPr/>
                    <a:lstStyle/>
                    <a:p>
                      <a:r>
                        <a:rPr lang="en-US" sz="2400" b="1" dirty="0">
                          <a:solidFill>
                            <a:srgbClr val="FF0066"/>
                          </a:solidFill>
                        </a:rPr>
                        <a:t>Inculcate Critical Thinking.</a:t>
                      </a:r>
                      <a:endParaRPr lang="en-IN" sz="2400" b="1" dirty="0">
                        <a:solidFill>
                          <a:srgbClr val="FF0066"/>
                        </a:solidFill>
                      </a:endParaRPr>
                    </a:p>
                  </a:txBody>
                  <a:tcPr/>
                </a:tc>
                <a:tc>
                  <a:txBody>
                    <a:bodyPr/>
                    <a:lstStyle/>
                    <a:p>
                      <a:r>
                        <a:rPr lang="en-US" sz="2400" b="1" dirty="0">
                          <a:solidFill>
                            <a:srgbClr val="002060"/>
                          </a:solidFill>
                        </a:rPr>
                        <a:t>Acquire an understanding of basic object oriented concepts and the issues involved in Mathematical Problems</a:t>
                      </a:r>
                      <a:endParaRPr lang="en-IN" sz="2400" b="1" dirty="0">
                        <a:solidFill>
                          <a:srgbClr val="002060"/>
                        </a:solidFill>
                      </a:endParaRPr>
                    </a:p>
                  </a:txBody>
                  <a:tcPr/>
                </a:tc>
                <a:extLst>
                  <a:ext uri="{0D108BD9-81ED-4DB2-BD59-A6C34878D82A}">
                    <a16:rowId xmlns:a16="http://schemas.microsoft.com/office/drawing/2014/main" val="3510983113"/>
                  </a:ext>
                </a:extLst>
              </a:tr>
              <a:tr h="902037">
                <a:tc>
                  <a:txBody>
                    <a:bodyPr/>
                    <a:lstStyle/>
                    <a:p>
                      <a:r>
                        <a:rPr lang="en-US" sz="2400" b="1" dirty="0">
                          <a:solidFill>
                            <a:srgbClr val="002060"/>
                          </a:solidFill>
                        </a:rPr>
                        <a:t>Continue to Acquire relevant Knowledge and Skills. </a:t>
                      </a:r>
                      <a:endParaRPr lang="en-IN" sz="2400" b="1" dirty="0">
                        <a:solidFill>
                          <a:srgbClr val="002060"/>
                        </a:solidFill>
                      </a:endParaRPr>
                    </a:p>
                  </a:txBody>
                  <a:tcPr/>
                </a:tc>
                <a:tc>
                  <a:txBody>
                    <a:bodyPr/>
                    <a:lstStyle/>
                    <a:p>
                      <a:r>
                        <a:rPr lang="en-US" sz="2400" b="1" dirty="0">
                          <a:solidFill>
                            <a:srgbClr val="C90715"/>
                          </a:solidFill>
                        </a:rPr>
                        <a:t>Develop the ability of Observation of problems, Illustration of examples, Proving technique, and analyze the concept. </a:t>
                      </a:r>
                      <a:endParaRPr lang="en-IN" sz="2400" b="1" dirty="0">
                        <a:solidFill>
                          <a:srgbClr val="C90715"/>
                        </a:solidFill>
                      </a:endParaRPr>
                    </a:p>
                  </a:txBody>
                  <a:tcPr/>
                </a:tc>
                <a:extLst>
                  <a:ext uri="{0D108BD9-81ED-4DB2-BD59-A6C34878D82A}">
                    <a16:rowId xmlns:a16="http://schemas.microsoft.com/office/drawing/2014/main" val="2076714760"/>
                  </a:ext>
                </a:extLst>
              </a:tr>
              <a:tr h="902037">
                <a:tc>
                  <a:txBody>
                    <a:bodyPr/>
                    <a:lstStyle/>
                    <a:p>
                      <a:r>
                        <a:rPr lang="en-US" sz="2400" b="1" dirty="0">
                          <a:solidFill>
                            <a:srgbClr val="FF3300"/>
                          </a:solidFill>
                        </a:rPr>
                        <a:t>Create awareness to become an enlightened citizen.</a:t>
                      </a:r>
                      <a:endParaRPr lang="en-IN" sz="2400" b="1" dirty="0">
                        <a:solidFill>
                          <a:srgbClr val="FF3300"/>
                        </a:solidFill>
                      </a:endParaRPr>
                    </a:p>
                  </a:txBody>
                  <a:tcPr/>
                </a:tc>
                <a:tc>
                  <a:txBody>
                    <a:bodyPr/>
                    <a:lstStyle/>
                    <a:p>
                      <a:r>
                        <a:rPr lang="en-US" sz="2400" b="1" dirty="0">
                          <a:solidFill>
                            <a:srgbClr val="00B0F0"/>
                          </a:solidFill>
                        </a:rPr>
                        <a:t>Power to Formulate the Mathematical problems.</a:t>
                      </a:r>
                      <a:endParaRPr lang="en-IN" sz="2400" b="1" dirty="0">
                        <a:solidFill>
                          <a:srgbClr val="00B0F0"/>
                        </a:solidFill>
                      </a:endParaRPr>
                    </a:p>
                  </a:txBody>
                  <a:tcPr/>
                </a:tc>
                <a:extLst>
                  <a:ext uri="{0D108BD9-81ED-4DB2-BD59-A6C34878D82A}">
                    <a16:rowId xmlns:a16="http://schemas.microsoft.com/office/drawing/2014/main" val="2254178290"/>
                  </a:ext>
                </a:extLst>
              </a:tr>
            </a:tbl>
          </a:graphicData>
        </a:graphic>
      </p:graphicFrame>
    </p:spTree>
    <p:extLst>
      <p:ext uri="{BB962C8B-B14F-4D97-AF65-F5344CB8AC3E}">
        <p14:creationId xmlns:p14="http://schemas.microsoft.com/office/powerpoint/2010/main" val="2895875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9DB41-6ECF-4776-91A2-F28A6F907107}"/>
              </a:ext>
            </a:extLst>
          </p:cNvPr>
          <p:cNvSpPr>
            <a:spLocks noGrp="1"/>
          </p:cNvSpPr>
          <p:nvPr>
            <p:ph type="title"/>
          </p:nvPr>
        </p:nvSpPr>
        <p:spPr>
          <a:xfrm>
            <a:off x="838200" y="112817"/>
            <a:ext cx="10515600" cy="611578"/>
          </a:xfrm>
        </p:spPr>
        <p:txBody>
          <a:bodyPr>
            <a:normAutofit fontScale="90000"/>
          </a:bodyPr>
          <a:lstStyle/>
          <a:p>
            <a:pPr algn="ctr"/>
            <a:r>
              <a:rPr lang="en-US" b="1" dirty="0">
                <a:solidFill>
                  <a:srgbClr val="FF0000"/>
                </a:solidFill>
              </a:rPr>
              <a:t>Course Outcome</a:t>
            </a:r>
            <a:endParaRPr lang="en-IN" b="1" dirty="0">
              <a:solidFill>
                <a:srgbClr val="FF0000"/>
              </a:solidFill>
            </a:endParaRPr>
          </a:p>
        </p:txBody>
      </p:sp>
      <p:pic>
        <p:nvPicPr>
          <p:cNvPr id="5" name="Content Placeholder 4">
            <a:extLst>
              <a:ext uri="{FF2B5EF4-FFF2-40B4-BE49-F238E27FC236}">
                <a16:creationId xmlns:a16="http://schemas.microsoft.com/office/drawing/2014/main" id="{BD5BFA72-73E6-4A39-A3A9-6E979503A3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881" y="724395"/>
            <a:ext cx="11732819" cy="6056415"/>
          </a:xfrm>
        </p:spPr>
      </p:pic>
    </p:spTree>
    <p:extLst>
      <p:ext uri="{BB962C8B-B14F-4D97-AF65-F5344CB8AC3E}">
        <p14:creationId xmlns:p14="http://schemas.microsoft.com/office/powerpoint/2010/main" val="1195898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E1964-CF14-4F9F-BA1E-BC07AFF22077}"/>
              </a:ext>
            </a:extLst>
          </p:cNvPr>
          <p:cNvSpPr>
            <a:spLocks noGrp="1"/>
          </p:cNvSpPr>
          <p:nvPr>
            <p:ph type="title"/>
          </p:nvPr>
        </p:nvSpPr>
        <p:spPr>
          <a:xfrm>
            <a:off x="838200" y="365125"/>
            <a:ext cx="10515600" cy="866775"/>
          </a:xfrm>
        </p:spPr>
        <p:txBody>
          <a:bodyPr/>
          <a:lstStyle/>
          <a:p>
            <a:r>
              <a:rPr lang="en-US" dirty="0"/>
              <a:t>SANCTIONED AND FILLED POSTS</a:t>
            </a:r>
            <a:endParaRPr lang="en-IN" dirty="0"/>
          </a:p>
        </p:txBody>
      </p:sp>
      <p:sp>
        <p:nvSpPr>
          <p:cNvPr id="3" name="Content Placeholder 2">
            <a:extLst>
              <a:ext uri="{FF2B5EF4-FFF2-40B4-BE49-F238E27FC236}">
                <a16:creationId xmlns:a16="http://schemas.microsoft.com/office/drawing/2014/main" id="{C6235001-3A2F-4489-9D96-CB1C265B0282}"/>
              </a:ext>
            </a:extLst>
          </p:cNvPr>
          <p:cNvSpPr>
            <a:spLocks noGrp="1"/>
          </p:cNvSpPr>
          <p:nvPr>
            <p:ph idx="1"/>
          </p:nvPr>
        </p:nvSpPr>
        <p:spPr>
          <a:xfrm>
            <a:off x="508000" y="1231900"/>
            <a:ext cx="11417300" cy="4957763"/>
          </a:xfrm>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p:spPr>
        <p:txBody>
          <a:bodyPr>
            <a:normAutofit/>
          </a:bodyPr>
          <a:lstStyle/>
          <a:p>
            <a:pPr marL="0" indent="0">
              <a:buNone/>
            </a:pPr>
            <a:r>
              <a:rPr lang="en-US" sz="2800" b="1" dirty="0">
                <a:solidFill>
                  <a:srgbClr val="C00000"/>
                </a:solidFill>
              </a:rPr>
              <a:t>SANCTIONED POST-</a:t>
            </a:r>
          </a:p>
          <a:p>
            <a:pPr marL="0" indent="0">
              <a:buNone/>
            </a:pPr>
            <a:r>
              <a:rPr lang="en-US" b="1" dirty="0">
                <a:solidFill>
                  <a:srgbClr val="002060"/>
                </a:solidFill>
              </a:rPr>
              <a:t>	(a) </a:t>
            </a:r>
            <a:r>
              <a:rPr lang="en-US" sz="2800" b="1" dirty="0">
                <a:solidFill>
                  <a:srgbClr val="002060"/>
                </a:solidFill>
              </a:rPr>
              <a:t>Professor-01 				</a:t>
            </a:r>
          </a:p>
          <a:p>
            <a:pPr marL="0" indent="0">
              <a:buNone/>
            </a:pPr>
            <a:r>
              <a:rPr lang="en-US" sz="2800" b="1" dirty="0">
                <a:solidFill>
                  <a:srgbClr val="002060"/>
                </a:solidFill>
              </a:rPr>
              <a:t>	(b) </a:t>
            </a:r>
            <a:r>
              <a:rPr lang="en-US" b="1" dirty="0">
                <a:solidFill>
                  <a:srgbClr val="002060"/>
                </a:solidFill>
              </a:rPr>
              <a:t>Assistant Professor-</a:t>
            </a:r>
            <a:r>
              <a:rPr lang="en-US" sz="2800" b="1" dirty="0">
                <a:solidFill>
                  <a:srgbClr val="002060"/>
                </a:solidFill>
              </a:rPr>
              <a:t> 01</a:t>
            </a:r>
          </a:p>
          <a:p>
            <a:pPr marL="0" indent="0">
              <a:buNone/>
            </a:pPr>
            <a:r>
              <a:rPr lang="en-US" b="1" dirty="0">
                <a:solidFill>
                  <a:srgbClr val="002060"/>
                </a:solidFill>
              </a:rPr>
              <a:t>	( c) Local Management Committee (JBS)-01</a:t>
            </a:r>
          </a:p>
          <a:p>
            <a:pPr marL="0" indent="0">
              <a:buNone/>
            </a:pPr>
            <a:r>
              <a:rPr lang="en-US" b="1" dirty="0">
                <a:solidFill>
                  <a:srgbClr val="002060"/>
                </a:solidFill>
              </a:rPr>
              <a:t> </a:t>
            </a:r>
            <a:r>
              <a:rPr lang="en-US" b="1" dirty="0">
                <a:solidFill>
                  <a:srgbClr val="C00000"/>
                </a:solidFill>
              </a:rPr>
              <a:t>FILLED POST-</a:t>
            </a:r>
            <a:endParaRPr lang="en-US" sz="2800" b="1" dirty="0">
              <a:solidFill>
                <a:srgbClr val="C00000"/>
              </a:solidFill>
            </a:endParaRPr>
          </a:p>
          <a:p>
            <a:pPr marL="0" indent="0">
              <a:buNone/>
            </a:pPr>
            <a:r>
              <a:rPr lang="en-US" sz="2800" b="1" dirty="0">
                <a:solidFill>
                  <a:srgbClr val="002060"/>
                </a:solidFill>
              </a:rPr>
              <a:t>          (a) Contract Teacher SRI JAINENDRA SHRIVAS (2018-Till today)</a:t>
            </a:r>
          </a:p>
          <a:p>
            <a:pPr marL="0" indent="0">
              <a:buNone/>
            </a:pPr>
            <a:r>
              <a:rPr lang="en-US" b="1" dirty="0">
                <a:solidFill>
                  <a:srgbClr val="002060"/>
                </a:solidFill>
              </a:rPr>
              <a:t>          </a:t>
            </a:r>
            <a:r>
              <a:rPr lang="en-US" sz="2800" b="1" dirty="0">
                <a:solidFill>
                  <a:srgbClr val="002060"/>
                </a:solidFill>
              </a:rPr>
              <a:t>(b) Dr. ROHIT KUMAR VERMA (1994-Till Today)-</a:t>
            </a:r>
            <a:r>
              <a:rPr lang="en-US" sz="2800" b="1" dirty="0" err="1">
                <a:solidFill>
                  <a:srgbClr val="002060"/>
                </a:solidFill>
              </a:rPr>
              <a:t>Asstt</a:t>
            </a:r>
            <a:r>
              <a:rPr lang="en-US" sz="2800" b="1" dirty="0">
                <a:solidFill>
                  <a:srgbClr val="002060"/>
                </a:solidFill>
              </a:rPr>
              <a:t>. Prof.</a:t>
            </a:r>
          </a:p>
          <a:p>
            <a:pPr marL="0" indent="0">
              <a:buNone/>
            </a:pPr>
            <a:r>
              <a:rPr lang="en-US" b="1" dirty="0">
                <a:solidFill>
                  <a:srgbClr val="002060"/>
                </a:solidFill>
              </a:rPr>
              <a:t>          ( c) Sri PRASHANT VISHWAKARMA (2017-2020)-JBS and then </a:t>
            </a:r>
          </a:p>
          <a:p>
            <a:pPr marL="0" indent="0">
              <a:buNone/>
            </a:pPr>
            <a:r>
              <a:rPr lang="en-US" b="1" dirty="0">
                <a:solidFill>
                  <a:srgbClr val="002060"/>
                </a:solidFill>
              </a:rPr>
              <a:t>	DEVI VAISHNAV (2020-2021)-JBS</a:t>
            </a:r>
          </a:p>
        </p:txBody>
      </p:sp>
    </p:spTree>
    <p:extLst>
      <p:ext uri="{BB962C8B-B14F-4D97-AF65-F5344CB8AC3E}">
        <p14:creationId xmlns:p14="http://schemas.microsoft.com/office/powerpoint/2010/main" val="2986676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832B8-1BFB-41BB-9CB2-749CABED01BB}"/>
              </a:ext>
            </a:extLst>
          </p:cNvPr>
          <p:cNvSpPr>
            <a:spLocks noGrp="1"/>
          </p:cNvSpPr>
          <p:nvPr>
            <p:ph type="ctrTitle"/>
          </p:nvPr>
        </p:nvSpPr>
        <p:spPr>
          <a:xfrm>
            <a:off x="203201" y="0"/>
            <a:ext cx="11709878" cy="1251505"/>
          </a:xfrm>
        </p:spPr>
        <p:txBody>
          <a:bodyPr>
            <a:noAutofit/>
          </a:bodyPr>
          <a:lstStyle/>
          <a:p>
            <a:r>
              <a:rPr lang="en-US" sz="2400" b="1" dirty="0">
                <a:solidFill>
                  <a:srgbClr val="002060"/>
                </a:solidFill>
              </a:rPr>
              <a:t>SANCTIONED POST-1 Professor (Contract Teacher is working against it, 01-Assistant Professor-Dr. R. K. VERMA IS WORKING AGAINST IT.          01-POST IS SANCTIONED BY JBS-COMMITTEE) </a:t>
            </a:r>
            <a:br>
              <a:rPr lang="en-US" sz="2400" b="1" dirty="0">
                <a:solidFill>
                  <a:srgbClr val="002060"/>
                </a:solidFill>
              </a:rPr>
            </a:br>
            <a:r>
              <a:rPr lang="en-US" sz="2400" b="1" dirty="0">
                <a:solidFill>
                  <a:srgbClr val="002060"/>
                </a:solidFill>
              </a:rPr>
              <a:t>		    	</a:t>
            </a:r>
            <a:r>
              <a:rPr lang="en-US" sz="2400" b="1" dirty="0">
                <a:solidFill>
                  <a:srgbClr val="FF0000"/>
                </a:solidFill>
              </a:rPr>
              <a:t>TEACHING STAFF</a:t>
            </a:r>
            <a:r>
              <a:rPr lang="en-US" sz="2400" b="1" dirty="0">
                <a:solidFill>
                  <a:srgbClr val="002060"/>
                </a:solidFill>
              </a:rPr>
              <a:t>	     		</a:t>
            </a:r>
            <a:endParaRPr lang="en-IN" sz="2400" b="1" dirty="0">
              <a:solidFill>
                <a:srgbClr val="FF0000"/>
              </a:solidFill>
              <a:highlight>
                <a:srgbClr val="FFFF00"/>
              </a:highlight>
            </a:endParaRPr>
          </a:p>
        </p:txBody>
      </p:sp>
      <p:graphicFrame>
        <p:nvGraphicFramePr>
          <p:cNvPr id="4" name="Table 4">
            <a:extLst>
              <a:ext uri="{FF2B5EF4-FFF2-40B4-BE49-F238E27FC236}">
                <a16:creationId xmlns:a16="http://schemas.microsoft.com/office/drawing/2014/main" id="{FC5E45B6-6080-44AF-B381-6D8DC773F2A0}"/>
              </a:ext>
            </a:extLst>
          </p:cNvPr>
          <p:cNvGraphicFramePr>
            <a:graphicFrameLocks noGrp="1"/>
          </p:cNvGraphicFramePr>
          <p:nvPr>
            <p:extLst>
              <p:ext uri="{D42A27DB-BD31-4B8C-83A1-F6EECF244321}">
                <p14:modId xmlns:p14="http://schemas.microsoft.com/office/powerpoint/2010/main" val="943197738"/>
              </p:ext>
            </p:extLst>
          </p:nvPr>
        </p:nvGraphicFramePr>
        <p:xfrm>
          <a:off x="194732" y="1319842"/>
          <a:ext cx="11794068" cy="5485270"/>
        </p:xfrm>
        <a:graphic>
          <a:graphicData uri="http://schemas.openxmlformats.org/drawingml/2006/table">
            <a:tbl>
              <a:tblPr firstRow="1" bandRow="1">
                <a:tableStyleId>{5C22544A-7EE6-4342-B048-85BDC9FD1C3A}</a:tableStyleId>
              </a:tblPr>
              <a:tblGrid>
                <a:gridCol w="2108201">
                  <a:extLst>
                    <a:ext uri="{9D8B030D-6E8A-4147-A177-3AD203B41FA5}">
                      <a16:colId xmlns:a16="http://schemas.microsoft.com/office/drawing/2014/main" val="4126767862"/>
                    </a:ext>
                  </a:extLst>
                </a:gridCol>
                <a:gridCol w="3445934">
                  <a:extLst>
                    <a:ext uri="{9D8B030D-6E8A-4147-A177-3AD203B41FA5}">
                      <a16:colId xmlns:a16="http://schemas.microsoft.com/office/drawing/2014/main" val="3325268223"/>
                    </a:ext>
                  </a:extLst>
                </a:gridCol>
                <a:gridCol w="2178808">
                  <a:extLst>
                    <a:ext uri="{9D8B030D-6E8A-4147-A177-3AD203B41FA5}">
                      <a16:colId xmlns:a16="http://schemas.microsoft.com/office/drawing/2014/main" val="1324946430"/>
                    </a:ext>
                  </a:extLst>
                </a:gridCol>
                <a:gridCol w="4061125">
                  <a:extLst>
                    <a:ext uri="{9D8B030D-6E8A-4147-A177-3AD203B41FA5}">
                      <a16:colId xmlns:a16="http://schemas.microsoft.com/office/drawing/2014/main" val="923803916"/>
                    </a:ext>
                  </a:extLst>
                </a:gridCol>
              </a:tblGrid>
              <a:tr h="1578580">
                <a:tc>
                  <a:txBody>
                    <a:bodyPr/>
                    <a:lstStyle/>
                    <a:p>
                      <a:endParaRPr lang="en-IN" dirty="0">
                        <a:solidFill>
                          <a:srgbClr val="FFFF00"/>
                        </a:solidFill>
                      </a:endParaRPr>
                    </a:p>
                  </a:txBody>
                  <a:tcPr/>
                </a:tc>
                <a:tc>
                  <a:txBody>
                    <a:bodyPr/>
                    <a:lstStyle/>
                    <a:p>
                      <a:r>
                        <a:rPr lang="en-US" dirty="0"/>
                        <a:t>DR. ROHIT KUMAR VERMA,</a:t>
                      </a:r>
                    </a:p>
                    <a:p>
                      <a:r>
                        <a:rPr lang="en-US" dirty="0"/>
                        <a:t>(HOD),</a:t>
                      </a:r>
                    </a:p>
                    <a:p>
                      <a:r>
                        <a:rPr lang="en-US" dirty="0"/>
                        <a:t>Assistant Professor (Mathematics)</a:t>
                      </a:r>
                    </a:p>
                    <a:p>
                      <a:r>
                        <a:rPr lang="en-US" dirty="0"/>
                        <a:t>1994 onwards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Experience-28 Years</a:t>
                      </a:r>
                    </a:p>
                  </a:txBody>
                  <a:tcPr/>
                </a:tc>
                <a:tc>
                  <a:txBody>
                    <a:bodyPr/>
                    <a:lstStyle/>
                    <a:p>
                      <a:endParaRPr lang="en-IN" dirty="0"/>
                    </a:p>
                  </a:txBody>
                  <a:tcPr/>
                </a:tc>
                <a:tc>
                  <a:txBody>
                    <a:bodyPr/>
                    <a:lstStyle/>
                    <a:p>
                      <a:r>
                        <a:rPr lang="en-US" dirty="0"/>
                        <a:t>DR. ROHIT KUMAR VERMA,</a:t>
                      </a:r>
                    </a:p>
                    <a:p>
                      <a:r>
                        <a:rPr lang="en-US" dirty="0"/>
                        <a:t>(HOD),</a:t>
                      </a:r>
                    </a:p>
                    <a:p>
                      <a:r>
                        <a:rPr lang="en-US" dirty="0"/>
                        <a:t>Assistant Professor (Mathematics)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1994 onwards</a:t>
                      </a:r>
                    </a:p>
                    <a:p>
                      <a:r>
                        <a:rPr lang="en-US" dirty="0"/>
                        <a:t>Experience-29 years</a:t>
                      </a:r>
                      <a:endParaRPr lang="en-IN" dirty="0"/>
                    </a:p>
                    <a:p>
                      <a:endParaRPr lang="en-IN" dirty="0"/>
                    </a:p>
                  </a:txBody>
                  <a:tcPr/>
                </a:tc>
                <a:extLst>
                  <a:ext uri="{0D108BD9-81ED-4DB2-BD59-A6C34878D82A}">
                    <a16:rowId xmlns:a16="http://schemas.microsoft.com/office/drawing/2014/main" val="2273790707"/>
                  </a:ext>
                </a:extLst>
              </a:tr>
              <a:tr h="1873955">
                <a:tc>
                  <a:txBody>
                    <a:bodyPr/>
                    <a:lstStyle/>
                    <a:p>
                      <a:endParaRPr lang="en-IN" dirty="0"/>
                    </a:p>
                  </a:txBody>
                  <a:tcPr/>
                </a:tc>
                <a:tc>
                  <a:txBody>
                    <a:bodyPr/>
                    <a:lstStyle/>
                    <a:p>
                      <a:r>
                        <a:rPr lang="en-US" dirty="0"/>
                        <a:t>SRI JAYNENDRA SHRIVAS</a:t>
                      </a:r>
                    </a:p>
                    <a:p>
                      <a:r>
                        <a:rPr lang="en-US" dirty="0"/>
                        <a:t>(Contract Teacher)</a:t>
                      </a:r>
                    </a:p>
                    <a:p>
                      <a:r>
                        <a:rPr lang="en-US" dirty="0"/>
                        <a:t>Govt. C.L.C. College </a:t>
                      </a:r>
                      <a:r>
                        <a:rPr lang="en-US" dirty="0" err="1"/>
                        <a:t>patan</a:t>
                      </a:r>
                      <a:endParaRPr lang="en-US" dirty="0"/>
                    </a:p>
                    <a:p>
                      <a:r>
                        <a:rPr lang="en-US" dirty="0"/>
                        <a:t>2018-19 Onwards</a:t>
                      </a:r>
                    </a:p>
                    <a:p>
                      <a:r>
                        <a:rPr lang="en-US" dirty="0"/>
                        <a:t>Experience-3 years</a:t>
                      </a:r>
                      <a:endParaRPr lang="en-IN" dirty="0"/>
                    </a:p>
                  </a:txBody>
                  <a:tcPr/>
                </a:tc>
                <a:tc>
                  <a:txBody>
                    <a:bodyPr/>
                    <a:lstStyle/>
                    <a:p>
                      <a:endParaRPr lang="en-IN"/>
                    </a:p>
                  </a:txBody>
                  <a:tcPr/>
                </a:tc>
                <a:tc>
                  <a:txBody>
                    <a:bodyPr/>
                    <a:lstStyle/>
                    <a:p>
                      <a:r>
                        <a:rPr lang="en-US" dirty="0"/>
                        <a:t>SRI JAYNENDRA SHRIVAS</a:t>
                      </a:r>
                    </a:p>
                    <a:p>
                      <a:r>
                        <a:rPr lang="en-US" dirty="0"/>
                        <a:t>(Contract Teacher)</a:t>
                      </a:r>
                    </a:p>
                    <a:p>
                      <a:r>
                        <a:rPr lang="en-US" dirty="0"/>
                        <a:t>Govt. C.L.C. College </a:t>
                      </a:r>
                      <a:r>
                        <a:rPr lang="en-US" dirty="0" err="1"/>
                        <a:t>patan</a:t>
                      </a:r>
                      <a:endParaRPr lang="en-US" dirty="0"/>
                    </a:p>
                    <a:p>
                      <a:r>
                        <a:rPr lang="en-US" dirty="0"/>
                        <a:t>2018-19 Onwards</a:t>
                      </a:r>
                    </a:p>
                    <a:p>
                      <a:r>
                        <a:rPr lang="en-US" dirty="0"/>
                        <a:t>Experience-3 years</a:t>
                      </a:r>
                      <a:endParaRPr lang="en-IN" dirty="0"/>
                    </a:p>
                  </a:txBody>
                  <a:tcPr/>
                </a:tc>
                <a:extLst>
                  <a:ext uri="{0D108BD9-81ED-4DB2-BD59-A6C34878D82A}">
                    <a16:rowId xmlns:a16="http://schemas.microsoft.com/office/drawing/2014/main" val="1105883835"/>
                  </a:ext>
                </a:extLst>
              </a:tr>
              <a:tr h="1873955">
                <a:tc>
                  <a:txBody>
                    <a:bodyPr/>
                    <a:lstStyle/>
                    <a:p>
                      <a:endParaRPr lang="en-IN" dirty="0"/>
                    </a:p>
                  </a:txBody>
                  <a:tcPr/>
                </a:tc>
                <a:tc>
                  <a:txBody>
                    <a:bodyPr/>
                    <a:lstStyle/>
                    <a:p>
                      <a:r>
                        <a:rPr lang="en-US" dirty="0"/>
                        <a:t>SRI PRASHANT VISHWAKARMA</a:t>
                      </a:r>
                    </a:p>
                    <a:p>
                      <a:r>
                        <a:rPr lang="en-US" dirty="0"/>
                        <a:t>(JBS Teacher)</a:t>
                      </a:r>
                    </a:p>
                    <a:p>
                      <a:r>
                        <a:rPr lang="en-US" dirty="0"/>
                        <a:t>Govt. C.L.C. College </a:t>
                      </a:r>
                      <a:r>
                        <a:rPr lang="en-US" dirty="0" err="1"/>
                        <a:t>Patan</a:t>
                      </a:r>
                      <a:endParaRPr lang="en-US" dirty="0"/>
                    </a:p>
                    <a:p>
                      <a:r>
                        <a:rPr lang="en-US" dirty="0"/>
                        <a:t>2017-18 to 2019-20</a:t>
                      </a:r>
                    </a:p>
                    <a:p>
                      <a:r>
                        <a:rPr lang="en-US" dirty="0"/>
                        <a:t>Experience-3 Years</a:t>
                      </a:r>
                    </a:p>
                    <a:p>
                      <a:endParaRPr lang="en-IN" dirty="0"/>
                    </a:p>
                  </a:txBody>
                  <a:tcPr/>
                </a:tc>
                <a:tc>
                  <a:txBody>
                    <a:bodyPr/>
                    <a:lstStyle/>
                    <a:p>
                      <a:endParaRPr lang="en-IN" dirty="0"/>
                    </a:p>
                  </a:txBody>
                  <a:tcPr/>
                </a:tc>
                <a:tc>
                  <a:txBody>
                    <a:bodyPr/>
                    <a:lstStyle/>
                    <a:p>
                      <a:r>
                        <a:rPr lang="en-US" dirty="0"/>
                        <a:t>MS. DEVI VAISHNAV</a:t>
                      </a:r>
                    </a:p>
                    <a:p>
                      <a:r>
                        <a:rPr lang="en-US" dirty="0"/>
                        <a:t>(JBS Teacher)</a:t>
                      </a:r>
                    </a:p>
                    <a:p>
                      <a:r>
                        <a:rPr lang="en-US" dirty="0"/>
                        <a:t>Govt. C.L.C. College </a:t>
                      </a:r>
                      <a:r>
                        <a:rPr lang="en-US" dirty="0" err="1"/>
                        <a:t>Patan</a:t>
                      </a:r>
                      <a:endParaRPr lang="en-US" dirty="0"/>
                    </a:p>
                    <a:p>
                      <a:r>
                        <a:rPr lang="en-US" dirty="0"/>
                        <a:t>2020-21 onwards</a:t>
                      </a:r>
                    </a:p>
                    <a:p>
                      <a:r>
                        <a:rPr lang="en-US" dirty="0"/>
                        <a:t>Experience-1 Years</a:t>
                      </a:r>
                    </a:p>
                    <a:p>
                      <a:endParaRPr lang="en-IN" dirty="0"/>
                    </a:p>
                  </a:txBody>
                  <a:tcPr/>
                </a:tc>
                <a:extLst>
                  <a:ext uri="{0D108BD9-81ED-4DB2-BD59-A6C34878D82A}">
                    <a16:rowId xmlns:a16="http://schemas.microsoft.com/office/drawing/2014/main" val="390637178"/>
                  </a:ext>
                </a:extLst>
              </a:tr>
            </a:tbl>
          </a:graphicData>
        </a:graphic>
      </p:graphicFrame>
      <p:pic>
        <p:nvPicPr>
          <p:cNvPr id="7" name="Picture 6">
            <a:extLst>
              <a:ext uri="{FF2B5EF4-FFF2-40B4-BE49-F238E27FC236}">
                <a16:creationId xmlns:a16="http://schemas.microsoft.com/office/drawing/2014/main" id="{70CBFA98-1357-4594-9F37-20925FB6C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1300820"/>
            <a:ext cx="2047875" cy="1670378"/>
          </a:xfrm>
          <a:prstGeom prst="rect">
            <a:avLst/>
          </a:prstGeom>
        </p:spPr>
      </p:pic>
      <p:pic>
        <p:nvPicPr>
          <p:cNvPr id="9" name="Picture 8">
            <a:extLst>
              <a:ext uri="{FF2B5EF4-FFF2-40B4-BE49-F238E27FC236}">
                <a16:creationId xmlns:a16="http://schemas.microsoft.com/office/drawing/2014/main" id="{3BCCE25A-1939-43D3-A62C-3E80BFEA23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5737" y="3039535"/>
            <a:ext cx="2211395" cy="1837266"/>
          </a:xfrm>
          <a:prstGeom prst="rect">
            <a:avLst/>
          </a:prstGeom>
        </p:spPr>
      </p:pic>
      <p:pic>
        <p:nvPicPr>
          <p:cNvPr id="11" name="Picture 10">
            <a:extLst>
              <a:ext uri="{FF2B5EF4-FFF2-40B4-BE49-F238E27FC236}">
                <a16:creationId xmlns:a16="http://schemas.microsoft.com/office/drawing/2014/main" id="{BEB55B83-E0F6-46BC-8CB2-F819821934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968" y="3039535"/>
            <a:ext cx="2047875" cy="1837266"/>
          </a:xfrm>
          <a:prstGeom prst="rect">
            <a:avLst/>
          </a:prstGeom>
        </p:spPr>
      </p:pic>
      <p:pic>
        <p:nvPicPr>
          <p:cNvPr id="15" name="Picture 14">
            <a:extLst>
              <a:ext uri="{FF2B5EF4-FFF2-40B4-BE49-F238E27FC236}">
                <a16:creationId xmlns:a16="http://schemas.microsoft.com/office/drawing/2014/main" id="{3ED4CFE7-9B07-40AF-96C6-C1188E05A4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112" y="4876801"/>
            <a:ext cx="2099731" cy="1947333"/>
          </a:xfrm>
          <a:prstGeom prst="rect">
            <a:avLst/>
          </a:prstGeom>
        </p:spPr>
      </p:pic>
      <p:pic>
        <p:nvPicPr>
          <p:cNvPr id="16" name="Picture 15">
            <a:extLst>
              <a:ext uri="{FF2B5EF4-FFF2-40B4-BE49-F238E27FC236}">
                <a16:creationId xmlns:a16="http://schemas.microsoft.com/office/drawing/2014/main" id="{FFE766C1-568F-4A20-A174-CEA0570CE2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8973" y="1319842"/>
            <a:ext cx="2108200" cy="1651356"/>
          </a:xfrm>
          <a:prstGeom prst="rect">
            <a:avLst/>
          </a:prstGeom>
        </p:spPr>
      </p:pic>
      <p:pic>
        <p:nvPicPr>
          <p:cNvPr id="5" name="Picture 4">
            <a:extLst>
              <a:ext uri="{FF2B5EF4-FFF2-40B4-BE49-F238E27FC236}">
                <a16:creationId xmlns:a16="http://schemas.microsoft.com/office/drawing/2014/main" id="{AA9B2C4C-3BD7-48D9-BB05-A483018808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8973" y="4876800"/>
            <a:ext cx="2198159" cy="1981199"/>
          </a:xfrm>
          <a:prstGeom prst="rect">
            <a:avLst/>
          </a:prstGeom>
        </p:spPr>
      </p:pic>
    </p:spTree>
    <p:extLst>
      <p:ext uri="{BB962C8B-B14F-4D97-AF65-F5344CB8AC3E}">
        <p14:creationId xmlns:p14="http://schemas.microsoft.com/office/powerpoint/2010/main" val="103571060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8B45C-45A3-48BC-891A-1D63C3C33DB7}"/>
              </a:ext>
            </a:extLst>
          </p:cNvPr>
          <p:cNvSpPr>
            <a:spLocks noGrp="1"/>
          </p:cNvSpPr>
          <p:nvPr>
            <p:ph type="title"/>
          </p:nvPr>
        </p:nvSpPr>
        <p:spPr>
          <a:xfrm>
            <a:off x="838200" y="365125"/>
            <a:ext cx="10515600" cy="763031"/>
          </a:xfrm>
        </p:spPr>
        <p:txBody>
          <a:bodyPr/>
          <a:lstStyle/>
          <a:p>
            <a:pPr algn="ctr"/>
            <a:r>
              <a:rPr lang="en-US" dirty="0">
                <a:highlight>
                  <a:srgbClr val="FFFF00"/>
                </a:highlight>
              </a:rPr>
              <a:t>Achievements</a:t>
            </a:r>
            <a:endParaRPr lang="en-IN" dirty="0"/>
          </a:p>
        </p:txBody>
      </p:sp>
      <p:sp>
        <p:nvSpPr>
          <p:cNvPr id="3" name="Content Placeholder 2">
            <a:extLst>
              <a:ext uri="{FF2B5EF4-FFF2-40B4-BE49-F238E27FC236}">
                <a16:creationId xmlns:a16="http://schemas.microsoft.com/office/drawing/2014/main" id="{1959129B-E0C4-440B-ADF6-F3893A708529}"/>
              </a:ext>
            </a:extLst>
          </p:cNvPr>
          <p:cNvSpPr>
            <a:spLocks noGrp="1"/>
          </p:cNvSpPr>
          <p:nvPr>
            <p:ph idx="1"/>
          </p:nvPr>
        </p:nvSpPr>
        <p:spPr>
          <a:xfrm>
            <a:off x="249382" y="997527"/>
            <a:ext cx="11673444" cy="5735782"/>
          </a:xfrm>
        </p:spPr>
        <p:txBody>
          <a:bodyPr>
            <a:normAutofit lnSpcReduction="10000"/>
          </a:bodyPr>
          <a:lstStyle/>
          <a:p>
            <a:pPr marL="514350" indent="-514350">
              <a:buAutoNum type="arabicPeriod"/>
            </a:pPr>
            <a:r>
              <a:rPr lang="en-US" dirty="0"/>
              <a:t>Post graduate course in Mathematics from 2017-18.</a:t>
            </a:r>
          </a:p>
          <a:p>
            <a:pPr marL="514350" indent="-514350">
              <a:buAutoNum type="arabicPeriod"/>
            </a:pPr>
            <a:r>
              <a:rPr lang="en-US" dirty="0"/>
              <a:t>More than 20 Research Papers. In reputed Journals</a:t>
            </a:r>
          </a:p>
          <a:p>
            <a:pPr marL="514350" indent="-514350">
              <a:buAutoNum type="arabicPeriod"/>
            </a:pPr>
            <a:r>
              <a:rPr lang="en-US" dirty="0"/>
              <a:t>9 text-books published. Two of them in single authorship by Dr. R. K. Verma</a:t>
            </a:r>
          </a:p>
          <a:p>
            <a:pPr marL="514350" indent="-514350">
              <a:buAutoNum type="arabicPeriod"/>
            </a:pPr>
            <a:r>
              <a:rPr lang="en-US" dirty="0"/>
              <a:t>Research Guide from 2020-21 and 02 Research candidate registered.</a:t>
            </a:r>
          </a:p>
          <a:p>
            <a:pPr marL="514350" indent="-514350">
              <a:buAutoNum type="arabicPeriod"/>
            </a:pPr>
            <a:r>
              <a:rPr lang="en-US" dirty="0"/>
              <a:t>1 candidate NET passed.</a:t>
            </a:r>
          </a:p>
          <a:p>
            <a:pPr marL="514350" indent="-514350">
              <a:buAutoNum type="arabicPeriod"/>
            </a:pPr>
            <a:r>
              <a:rPr lang="en-US" dirty="0"/>
              <a:t>At least 20 Gazette officers or equivalent posts, e.g., CEO, </a:t>
            </a:r>
            <a:r>
              <a:rPr lang="en-US" dirty="0" err="1"/>
              <a:t>Ayukt</a:t>
            </a:r>
            <a:r>
              <a:rPr lang="en-US" dirty="0"/>
              <a:t>, ASP, NT etc.</a:t>
            </a:r>
          </a:p>
          <a:p>
            <a:pPr marL="514350" indent="-514350">
              <a:buAutoNum type="arabicPeriod"/>
            </a:pPr>
            <a:r>
              <a:rPr lang="en-US" dirty="0"/>
              <a:t>Many teachers serving in Rural, Tribal areas and Private sectors.</a:t>
            </a:r>
          </a:p>
          <a:p>
            <a:pPr marL="514350" indent="-514350">
              <a:buAutoNum type="arabicPeriod"/>
            </a:pPr>
            <a:r>
              <a:rPr lang="en-US" dirty="0"/>
              <a:t>Many students in Police, Railway, Coaching, ICDS, Post-office, Panchayat, Social Servicing, Teaching in Schools and colleges, and also Laboratory.</a:t>
            </a:r>
          </a:p>
          <a:p>
            <a:pPr marL="514350" indent="-514350">
              <a:buAutoNum type="arabicPeriod"/>
            </a:pPr>
            <a:r>
              <a:rPr lang="en-US" dirty="0"/>
              <a:t>First prize in State Level Mathematics Competition exams held at VYT </a:t>
            </a:r>
            <a:r>
              <a:rPr lang="en-US" dirty="0" err="1"/>
              <a:t>Durg</a:t>
            </a:r>
            <a:r>
              <a:rPr lang="en-US" dirty="0"/>
              <a:t>.</a:t>
            </a:r>
          </a:p>
          <a:p>
            <a:pPr marL="514350" indent="-514350">
              <a:buAutoNum type="arabicPeriod"/>
            </a:pPr>
            <a:r>
              <a:rPr lang="en-US" dirty="0"/>
              <a:t>Organized Madhav Mathematics Competition Exam, 36 competitors.  </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IN" dirty="0"/>
          </a:p>
        </p:txBody>
      </p:sp>
    </p:spTree>
    <p:extLst>
      <p:ext uri="{BB962C8B-B14F-4D97-AF65-F5344CB8AC3E}">
        <p14:creationId xmlns:p14="http://schemas.microsoft.com/office/powerpoint/2010/main" val="274580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2710D-6A37-4581-9809-90BFFFF0EF3E}"/>
              </a:ext>
            </a:extLst>
          </p:cNvPr>
          <p:cNvSpPr>
            <a:spLocks noGrp="1"/>
          </p:cNvSpPr>
          <p:nvPr>
            <p:ph type="title"/>
          </p:nvPr>
        </p:nvSpPr>
        <p:spPr>
          <a:xfrm>
            <a:off x="838200" y="365126"/>
            <a:ext cx="10515600" cy="601032"/>
          </a:xfrm>
        </p:spPr>
        <p:txBody>
          <a:bodyPr>
            <a:normAutofit fontScale="90000"/>
          </a:bodyPr>
          <a:lstStyle/>
          <a:p>
            <a:pPr algn="ctr"/>
            <a:r>
              <a:rPr lang="en-US" dirty="0">
                <a:solidFill>
                  <a:srgbClr val="FFFF00"/>
                </a:solidFill>
                <a:highlight>
                  <a:srgbClr val="FF0000"/>
                </a:highlight>
              </a:rPr>
              <a:t>Academic Achievements</a:t>
            </a:r>
            <a:endParaRPr lang="en-IN" dirty="0">
              <a:solidFill>
                <a:srgbClr val="FFFF00"/>
              </a:solidFill>
              <a:highlight>
                <a:srgbClr val="FF0000"/>
              </a:highlight>
            </a:endParaRPr>
          </a:p>
        </p:txBody>
      </p:sp>
      <p:sp>
        <p:nvSpPr>
          <p:cNvPr id="3" name="Content Placeholder 2">
            <a:extLst>
              <a:ext uri="{FF2B5EF4-FFF2-40B4-BE49-F238E27FC236}">
                <a16:creationId xmlns:a16="http://schemas.microsoft.com/office/drawing/2014/main" id="{20E1227F-3F5C-405D-8519-43C0C5E642A9}"/>
              </a:ext>
            </a:extLst>
          </p:cNvPr>
          <p:cNvSpPr>
            <a:spLocks noGrp="1"/>
          </p:cNvSpPr>
          <p:nvPr>
            <p:ph idx="1"/>
          </p:nvPr>
        </p:nvSpPr>
        <p:spPr>
          <a:xfrm>
            <a:off x="138023" y="966158"/>
            <a:ext cx="11740551" cy="5727940"/>
          </a:xfrm>
        </p:spPr>
        <p:txBody>
          <a:bodyPr>
            <a:normAutofit/>
          </a:bodyPr>
          <a:lstStyle/>
          <a:p>
            <a:pPr marL="0" indent="0">
              <a:buNone/>
            </a:pPr>
            <a:r>
              <a:rPr lang="en-US" dirty="0">
                <a:solidFill>
                  <a:srgbClr val="FF0000"/>
                </a:solidFill>
              </a:rPr>
              <a:t>List of </a:t>
            </a:r>
            <a:r>
              <a:rPr lang="en-US" dirty="0" err="1">
                <a:solidFill>
                  <a:srgbClr val="FF0000"/>
                </a:solidFill>
              </a:rPr>
              <a:t>Reserch</a:t>
            </a:r>
            <a:r>
              <a:rPr lang="en-US" dirty="0">
                <a:solidFill>
                  <a:srgbClr val="FF0000"/>
                </a:solidFill>
              </a:rPr>
              <a:t> Papers Published in International Journals by Dr. R. K. Verma</a:t>
            </a:r>
            <a:endParaRPr lang="en-US" dirty="0"/>
          </a:p>
          <a:p>
            <a:pPr marL="0" indent="0">
              <a:buNone/>
            </a:pPr>
            <a:r>
              <a:rPr lang="en-IN" sz="2000" i="1" dirty="0">
                <a:solidFill>
                  <a:srgbClr val="000000"/>
                </a:solidFill>
                <a:effectLst/>
                <a:latin typeface="Arial Narrow" panose="020B0606020202030204" pitchFamily="34" charset="0"/>
              </a:rPr>
              <a:t>1. R.K. Verma, H.K. Pathak; </a:t>
            </a:r>
            <a:r>
              <a:rPr lang="en-US" sz="2000" dirty="0">
                <a:latin typeface="Arial Narrow" panose="020B0606020202030204" pitchFamily="34" charset="0"/>
              </a:rPr>
              <a:t>Common Fixed Point Theorems in Complex Valued Metric Space and Application, Thai Journal of Mathematics Volume 17 (2019) Number 1 : 75–88, </a:t>
            </a:r>
            <a:r>
              <a:rPr lang="en-US" sz="2000" dirty="0">
                <a:latin typeface="Arial Narrow" panose="020B0606020202030204" pitchFamily="34" charset="0"/>
                <a:hlinkClick r:id="rId2"/>
              </a:rPr>
              <a:t>http://thaijmath.in.cmu.ac.th</a:t>
            </a:r>
            <a:r>
              <a:rPr lang="en-US" sz="2000" dirty="0">
                <a:latin typeface="Arial Narrow" panose="020B0606020202030204" pitchFamily="34" charset="0"/>
              </a:rPr>
              <a:t> e-ISSN 1686-0209</a:t>
            </a:r>
          </a:p>
          <a:p>
            <a:pPr marL="0" indent="0">
              <a:buNone/>
            </a:pPr>
            <a:r>
              <a:rPr lang="en-IN" sz="1800" b="0" i="1" dirty="0">
                <a:solidFill>
                  <a:srgbClr val="444444"/>
                </a:solidFill>
                <a:effectLst/>
                <a:latin typeface="Arial Narrow" panose="020B0606020202030204" pitchFamily="34" charset="0"/>
              </a:rPr>
              <a:t>2. Rohit Kumar Verma, </a:t>
            </a:r>
            <a:r>
              <a:rPr lang="en-US" sz="1800" b="0" i="0" dirty="0">
                <a:solidFill>
                  <a:srgbClr val="444444"/>
                </a:solidFill>
                <a:effectLst/>
                <a:latin typeface="Arial Narrow" panose="020B0606020202030204" pitchFamily="34" charset="0"/>
              </a:rPr>
              <a:t>FIXED POINT THEOREMS USING (CLCS) PROPERTY IN COMPLEX VALUED $b$-METRIC SPACES</a:t>
            </a:r>
            <a:r>
              <a:rPr lang="en-US" sz="2000" b="0" i="0" dirty="0">
                <a:solidFill>
                  <a:srgbClr val="444444"/>
                </a:solidFill>
                <a:effectLst/>
                <a:latin typeface="Arial Narrow" panose="020B0606020202030204" pitchFamily="34" charset="0"/>
              </a:rPr>
              <a:t>, </a:t>
            </a:r>
            <a:r>
              <a:rPr lang="en-US" sz="2000" b="0" i="0" dirty="0" err="1">
                <a:solidFill>
                  <a:srgbClr val="444444"/>
                </a:solidFill>
                <a:effectLst/>
                <a:latin typeface="Arial Narrow" panose="020B0606020202030204" pitchFamily="34" charset="0"/>
              </a:rPr>
              <a:t>Facta</a:t>
            </a:r>
            <a:r>
              <a:rPr lang="en-US" sz="2000" dirty="0">
                <a:solidFill>
                  <a:srgbClr val="444444"/>
                </a:solidFill>
                <a:latin typeface="Arial Narrow" panose="020B0606020202030204" pitchFamily="34" charset="0"/>
              </a:rPr>
              <a:t>. </a:t>
            </a:r>
            <a:r>
              <a:rPr lang="en-US" sz="1800" dirty="0">
                <a:solidFill>
                  <a:srgbClr val="444444"/>
                </a:solidFill>
                <a:latin typeface="Arial Narrow" panose="020B0606020202030204" pitchFamily="34" charset="0"/>
              </a:rPr>
              <a:t>Universitatis Ser. (Math &amp; Computer) 32(3)(2017), pp.269-292, </a:t>
            </a:r>
            <a:r>
              <a:rPr lang="en-US" sz="2000" b="0" i="0" dirty="0">
                <a:solidFill>
                  <a:srgbClr val="444444"/>
                </a:solidFill>
                <a:effectLst/>
                <a:latin typeface="Arial Narrow" panose="020B0606020202030204" pitchFamily="34" charset="0"/>
                <a:hlinkClick r:id="rId3"/>
              </a:rPr>
              <a:t>http://casopisi.junis.ni.ac.rs/index.php/FUMathInf/article/view/945</a:t>
            </a:r>
            <a:r>
              <a:rPr lang="en-US" sz="2000" b="0" i="0" dirty="0">
                <a:solidFill>
                  <a:srgbClr val="444444"/>
                </a:solidFill>
                <a:effectLst/>
                <a:latin typeface="Arial Narrow" panose="020B0606020202030204" pitchFamily="34" charset="0"/>
              </a:rPr>
              <a:t> </a:t>
            </a:r>
            <a:r>
              <a:rPr lang="en-US" sz="1800" b="1" i="0" dirty="0">
                <a:solidFill>
                  <a:srgbClr val="444444"/>
                </a:solidFill>
                <a:effectLst/>
                <a:latin typeface="Arial Narrow" panose="020B0606020202030204" pitchFamily="34" charset="0"/>
              </a:rPr>
              <a:t>DOI Number-</a:t>
            </a:r>
            <a:r>
              <a:rPr lang="en-US" sz="1800" b="0" i="0" dirty="0">
                <a:solidFill>
                  <a:srgbClr val="444444"/>
                </a:solidFill>
                <a:effectLst/>
                <a:latin typeface="Arial Narrow" panose="020B0606020202030204" pitchFamily="34" charset="0"/>
              </a:rPr>
              <a:t>10.22190/FUMI1703269V </a:t>
            </a:r>
          </a:p>
          <a:p>
            <a:pPr marL="0" indent="0">
              <a:buNone/>
            </a:pPr>
            <a:r>
              <a:rPr lang="en-US" sz="1800" cap="all" dirty="0">
                <a:solidFill>
                  <a:srgbClr val="111111"/>
                </a:solidFill>
                <a:latin typeface="Arial Narrow" panose="020B0606020202030204" pitchFamily="34" charset="0"/>
              </a:rPr>
              <a:t>3. </a:t>
            </a:r>
            <a:r>
              <a:rPr lang="en-US" sz="1800" b="0" i="0" cap="all" dirty="0">
                <a:solidFill>
                  <a:srgbClr val="111111"/>
                </a:solidFill>
                <a:effectLst/>
                <a:latin typeface="Arial Narrow" panose="020B0606020202030204" pitchFamily="34" charset="0"/>
              </a:rPr>
              <a:t>R. K. Verma, COMMON FIXED POINTS IN COMPLEX-VALUED B-METRIC SPACES SATISFYING A SET OF RATIONAL NEQUALITIES,</a:t>
            </a:r>
            <a:r>
              <a:rPr lang="en-IN" sz="1800" b="0" i="1" dirty="0">
                <a:solidFill>
                  <a:srgbClr val="111111"/>
                </a:solidFill>
                <a:effectLst/>
                <a:latin typeface="Arial Narrow" panose="020B0606020202030204" pitchFamily="34" charset="0"/>
              </a:rPr>
              <a:t> 7(10) (2016), </a:t>
            </a:r>
            <a:r>
              <a:rPr lang="en-US" sz="1800" dirty="0">
                <a:latin typeface="Arial Narrow" panose="020B0606020202030204" pitchFamily="34" charset="0"/>
              </a:rPr>
              <a:t>2016, 143-150  ISSN 2229 – 5046</a:t>
            </a:r>
            <a:r>
              <a:rPr lang="en-IN" sz="1800" b="0" i="1" u="none" strike="noStrike" dirty="0">
                <a:solidFill>
                  <a:srgbClr val="82BD86"/>
                </a:solidFill>
                <a:effectLst/>
                <a:latin typeface="Arial Narrow" panose="020B0606020202030204" pitchFamily="34" charset="0"/>
              </a:rPr>
              <a:t>  </a:t>
            </a:r>
            <a:r>
              <a:rPr lang="en-US" sz="1800" u="none" strike="noStrike" cap="all" dirty="0">
                <a:solidFill>
                  <a:srgbClr val="111111"/>
                </a:solidFill>
                <a:latin typeface="Arial Narrow" panose="020B0606020202030204" pitchFamily="34" charset="0"/>
                <a:hlinkClick r:id="rId4"/>
              </a:rPr>
              <a:t>http</a:t>
            </a:r>
            <a:r>
              <a:rPr lang="en-US" sz="1800" b="0" i="0" cap="all" dirty="0">
                <a:solidFill>
                  <a:srgbClr val="111111"/>
                </a:solidFill>
                <a:effectLst/>
                <a:latin typeface="Arial Narrow" panose="020B0606020202030204" pitchFamily="34" charset="0"/>
                <a:hlinkClick r:id="rId4"/>
              </a:rPr>
              <a:t>://www.ijma.info/index.php/ijma/article/view/4484</a:t>
            </a:r>
            <a:endParaRPr lang="en-US" sz="1800" b="0" i="0" cap="all" dirty="0">
              <a:solidFill>
                <a:srgbClr val="111111"/>
              </a:solidFill>
              <a:effectLst/>
              <a:latin typeface="Arial Narrow" panose="020B0606020202030204" pitchFamily="34" charset="0"/>
            </a:endParaRPr>
          </a:p>
          <a:p>
            <a:pPr marL="0" indent="0">
              <a:buNone/>
            </a:pPr>
            <a:r>
              <a:rPr lang="en-IN" sz="1900" i="1" dirty="0">
                <a:solidFill>
                  <a:srgbClr val="000000"/>
                </a:solidFill>
                <a:effectLst/>
                <a:latin typeface="Arial Narrow" panose="020B0606020202030204" pitchFamily="34" charset="0"/>
              </a:rPr>
              <a:t>4. R.K. Verma, H.K. Pathak; </a:t>
            </a:r>
            <a:r>
              <a:rPr lang="en-US" sz="1900" i="0" dirty="0">
                <a:solidFill>
                  <a:srgbClr val="000000"/>
                </a:solidFill>
                <a:effectLst/>
                <a:latin typeface="Arial Narrow" panose="020B0606020202030204" pitchFamily="34" charset="0"/>
              </a:rPr>
              <a:t>Common Fixed Point Theorems Using Property (E.A) in Complex-Valued Metric Spaces</a:t>
            </a:r>
            <a:r>
              <a:rPr lang="en-IN" sz="1900" i="0" dirty="0">
                <a:solidFill>
                  <a:srgbClr val="000000"/>
                </a:solidFill>
                <a:effectLst/>
                <a:latin typeface="Arial Narrow" panose="020B0606020202030204" pitchFamily="34" charset="0"/>
              </a:rPr>
              <a:t>, Thai Journal of Mathematics, vol.-11, No.-2, (2013), 347-355</a:t>
            </a:r>
            <a:r>
              <a:rPr lang="en-IN" sz="1900" u="none" strike="noStrike" dirty="0">
                <a:solidFill>
                  <a:srgbClr val="000000"/>
                </a:solidFill>
                <a:latin typeface="Arial Narrow" panose="020B0606020202030204" pitchFamily="34" charset="0"/>
              </a:rPr>
              <a:t>, </a:t>
            </a:r>
            <a:r>
              <a:rPr lang="en-US" sz="1900" dirty="0">
                <a:latin typeface="Arial Narrow" panose="020B0606020202030204" pitchFamily="34" charset="0"/>
                <a:hlinkClick r:id="rId2"/>
              </a:rPr>
              <a:t>http://thaijmath.in.cmu.ac.th</a:t>
            </a:r>
            <a:r>
              <a:rPr lang="en-US" sz="1900" dirty="0">
                <a:latin typeface="Arial Narrow" panose="020B0606020202030204" pitchFamily="34" charset="0"/>
              </a:rPr>
              <a:t> ISSN 1686-0209 </a:t>
            </a:r>
            <a:endParaRPr lang="en-IN" sz="1900" dirty="0">
              <a:solidFill>
                <a:srgbClr val="000000"/>
              </a:solidFill>
              <a:latin typeface="Arial Narrow" panose="020B0606020202030204" pitchFamily="34" charset="0"/>
            </a:endParaRPr>
          </a:p>
          <a:p>
            <a:pPr marL="0" indent="0">
              <a:buNone/>
            </a:pPr>
            <a:r>
              <a:rPr lang="en-US" sz="1900" dirty="0">
                <a:latin typeface="Arial Narrow" panose="020B0606020202030204" pitchFamily="34" charset="0"/>
              </a:rPr>
              <a:t>5. R.K. Verma, H.K. Pathak, Solution of nonlinear integral equations via fixed point of generalized contractive condition, Mat. </a:t>
            </a:r>
            <a:r>
              <a:rPr lang="en-US" sz="1900" dirty="0" err="1">
                <a:latin typeface="Arial Narrow" panose="020B0606020202030204" pitchFamily="34" charset="0"/>
              </a:rPr>
              <a:t>Vesnik</a:t>
            </a:r>
            <a:r>
              <a:rPr lang="en-US" sz="1900" dirty="0">
                <a:latin typeface="Arial Narrow" panose="020B0606020202030204" pitchFamily="34" charset="0"/>
              </a:rPr>
              <a:t> 64 (2012), no. 3, 223–231, </a:t>
            </a:r>
            <a:r>
              <a:rPr lang="en-US" sz="1900" dirty="0">
                <a:latin typeface="Arial Narrow" panose="020B0606020202030204" pitchFamily="34" charset="0"/>
                <a:hlinkClick r:id="rId5"/>
              </a:rPr>
              <a:t>https://www.emis.de/journals/MV/123/mv12305.pdf</a:t>
            </a:r>
            <a:endParaRPr lang="en-US" sz="1900" dirty="0">
              <a:latin typeface="Arial Narrow" panose="020B0606020202030204" pitchFamily="34" charset="0"/>
            </a:endParaRPr>
          </a:p>
          <a:p>
            <a:pPr marL="0" indent="0">
              <a:buNone/>
            </a:pPr>
            <a:r>
              <a:rPr lang="en-US" sz="1900" dirty="0">
                <a:latin typeface="Arial Narrow" panose="020B0606020202030204" pitchFamily="34" charset="0"/>
              </a:rPr>
              <a:t>6. R.K. Verma, H.K. Pathak, </a:t>
            </a:r>
            <a:r>
              <a:rPr lang="en-IN" sz="1900" dirty="0">
                <a:latin typeface="Arial Narrow" panose="020B0606020202030204" pitchFamily="34" charset="0"/>
              </a:rPr>
              <a:t>Common fixed point theorems for occasionally converse commuting mappings in symmetric spaces, Kathmandu Univ. J. Sci., Eng. And Tech. VOL.-7, No. I, 2011, </a:t>
            </a:r>
            <a:r>
              <a:rPr lang="en-IN" sz="1900" dirty="0">
                <a:latin typeface="Arial Narrow" panose="020B0606020202030204" pitchFamily="34" charset="0"/>
                <a:hlinkClick r:id="rId6"/>
              </a:rPr>
              <a:t>https://www.nepjol.info/index.php/KUSET</a:t>
            </a:r>
            <a:r>
              <a:rPr lang="en-IN" sz="1900" dirty="0">
                <a:latin typeface="Arial Narrow" panose="020B0606020202030204" pitchFamily="34" charset="0"/>
              </a:rPr>
              <a:t> </a:t>
            </a:r>
            <a:endParaRPr lang="en-US" sz="1900" dirty="0">
              <a:latin typeface="Arial Narrow" panose="020B0606020202030204" pitchFamily="34" charset="0"/>
            </a:endParaRPr>
          </a:p>
          <a:p>
            <a:pPr marL="0" indent="0">
              <a:buNone/>
            </a:pPr>
            <a:r>
              <a:rPr lang="es-ES" sz="1900" dirty="0">
                <a:latin typeface="Arial Narrow" panose="020B0606020202030204" pitchFamily="34" charset="0"/>
              </a:rPr>
              <a:t>7. H.K. </a:t>
            </a:r>
            <a:r>
              <a:rPr lang="es-ES" sz="1900" dirty="0" err="1">
                <a:latin typeface="Arial Narrow" panose="020B0606020202030204" pitchFamily="34" charset="0"/>
              </a:rPr>
              <a:t>Pathak</a:t>
            </a:r>
            <a:r>
              <a:rPr lang="es-ES" sz="1900" dirty="0">
                <a:latin typeface="Arial Narrow" panose="020B0606020202030204" pitchFamily="34" charset="0"/>
              </a:rPr>
              <a:t>,  Rodríguez-López, Rosana, R. K. </a:t>
            </a:r>
            <a:r>
              <a:rPr lang="es-ES" sz="1900" dirty="0" err="1">
                <a:latin typeface="Arial Narrow" panose="020B0606020202030204" pitchFamily="34" charset="0"/>
              </a:rPr>
              <a:t>Verma</a:t>
            </a:r>
            <a:r>
              <a:rPr lang="es-ES" sz="1900" dirty="0">
                <a:latin typeface="Arial Narrow" panose="020B0606020202030204" pitchFamily="34" charset="0"/>
              </a:rPr>
              <a:t>, </a:t>
            </a:r>
            <a:r>
              <a:rPr lang="en-US" sz="1900" dirty="0">
                <a:latin typeface="Arial Narrow" panose="020B0606020202030204" pitchFamily="34" charset="0"/>
              </a:rPr>
              <a:t>A common fixed point theorem of integral type using implicit relation, Nonlinear </a:t>
            </a:r>
            <a:r>
              <a:rPr lang="en-US" sz="1900" dirty="0" err="1">
                <a:latin typeface="Arial Narrow" panose="020B0606020202030204" pitchFamily="34" charset="0"/>
              </a:rPr>
              <a:t>Funct</a:t>
            </a:r>
            <a:r>
              <a:rPr lang="en-US" sz="1900" dirty="0">
                <a:latin typeface="Arial Narrow" panose="020B0606020202030204" pitchFamily="34" charset="0"/>
              </a:rPr>
              <a:t>. Anal. Appl. 15 (2010), no. 1, 1–12, </a:t>
            </a:r>
          </a:p>
          <a:p>
            <a:endParaRPr lang="en-US" b="0" i="0" dirty="0">
              <a:solidFill>
                <a:srgbClr val="000000"/>
              </a:solidFill>
              <a:effectLst/>
              <a:latin typeface="Georgia" panose="02040502050405020303" pitchFamily="18" charset="0"/>
            </a:endParaRPr>
          </a:p>
        </p:txBody>
      </p:sp>
    </p:spTree>
    <p:extLst>
      <p:ext uri="{BB962C8B-B14F-4D97-AF65-F5344CB8AC3E}">
        <p14:creationId xmlns:p14="http://schemas.microsoft.com/office/powerpoint/2010/main" val="1719523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0D28F-8F88-4574-83C7-71236C205692}"/>
              </a:ext>
            </a:extLst>
          </p:cNvPr>
          <p:cNvSpPr>
            <a:spLocks noGrp="1"/>
          </p:cNvSpPr>
          <p:nvPr>
            <p:ph type="title"/>
          </p:nvPr>
        </p:nvSpPr>
        <p:spPr>
          <a:xfrm>
            <a:off x="224287" y="258792"/>
            <a:ext cx="11651038" cy="785004"/>
          </a:xfrm>
        </p:spPr>
        <p:txBody>
          <a:bodyPr>
            <a:normAutofit/>
          </a:bodyPr>
          <a:lstStyle/>
          <a:p>
            <a:r>
              <a:rPr lang="en-US" sz="2700" b="1" dirty="0">
                <a:solidFill>
                  <a:srgbClr val="FF0000"/>
                </a:solidFill>
              </a:rPr>
              <a:t>List of Research Papers Published in International Journals……………CONTINUE</a:t>
            </a:r>
            <a:endParaRPr lang="en-IN" b="1" dirty="0">
              <a:solidFill>
                <a:srgbClr val="FF0000"/>
              </a:solidFill>
            </a:endParaRPr>
          </a:p>
        </p:txBody>
      </p:sp>
      <p:sp>
        <p:nvSpPr>
          <p:cNvPr id="3" name="Content Placeholder 2">
            <a:extLst>
              <a:ext uri="{FF2B5EF4-FFF2-40B4-BE49-F238E27FC236}">
                <a16:creationId xmlns:a16="http://schemas.microsoft.com/office/drawing/2014/main" id="{D69AF3BF-E652-4CB5-9D20-CDDB327C91E6}"/>
              </a:ext>
            </a:extLst>
          </p:cNvPr>
          <p:cNvSpPr>
            <a:spLocks noGrp="1"/>
          </p:cNvSpPr>
          <p:nvPr>
            <p:ph idx="1"/>
          </p:nvPr>
        </p:nvSpPr>
        <p:spPr>
          <a:xfrm>
            <a:off x="224287" y="802257"/>
            <a:ext cx="11757804" cy="5917720"/>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a:normAutofit/>
          </a:bodyPr>
          <a:lstStyle/>
          <a:p>
            <a:pPr marL="0" indent="0">
              <a:buNone/>
            </a:pPr>
            <a:endParaRPr lang="en-US" sz="1800" dirty="0">
              <a:latin typeface="Arial Narrow" panose="020B0606020202030204" pitchFamily="34" charset="0"/>
            </a:endParaRPr>
          </a:p>
          <a:p>
            <a:pPr marL="0" indent="0">
              <a:buNone/>
            </a:pPr>
            <a:r>
              <a:rPr lang="en-US" sz="1800" dirty="0">
                <a:latin typeface="Arial Narrow" panose="020B0606020202030204" pitchFamily="34" charset="0"/>
              </a:rPr>
              <a:t>8. H.K. Pathak, R. K., Verma, Common fixed point theorems for weakly compatible mappings on </a:t>
            </a:r>
            <a:r>
              <a:rPr lang="en-US" sz="1800" dirty="0" err="1">
                <a:latin typeface="Arial Narrow" panose="020B0606020202030204" pitchFamily="34" charset="0"/>
              </a:rPr>
              <a:t>Menger</a:t>
            </a:r>
            <a:r>
              <a:rPr lang="en-US" sz="1800" dirty="0">
                <a:latin typeface="Arial Narrow" panose="020B0606020202030204" pitchFamily="34" charset="0"/>
              </a:rPr>
              <a:t> space and application, Int. J. Math. Anal. (Ruse) 3 (2009), no. 21-24, 1199–1206, </a:t>
            </a:r>
            <a:r>
              <a:rPr lang="en-US" sz="1800" dirty="0">
                <a:latin typeface="Arial Narrow" panose="020B0606020202030204" pitchFamily="34" charset="0"/>
                <a:hlinkClick r:id="rId2"/>
              </a:rPr>
              <a:t>http://www.m-hikari.com/ijma/</a:t>
            </a:r>
            <a:endParaRPr lang="en-US" sz="1800" dirty="0">
              <a:latin typeface="Arial Narrow" panose="020B0606020202030204" pitchFamily="34" charset="0"/>
            </a:endParaRPr>
          </a:p>
          <a:p>
            <a:pPr marL="0" indent="0">
              <a:buNone/>
            </a:pPr>
            <a:r>
              <a:rPr lang="en-US" sz="1800" dirty="0">
                <a:latin typeface="Arial Narrow" panose="020B0606020202030204" pitchFamily="34" charset="0"/>
              </a:rPr>
              <a:t>9. H. K. Pathak, R. K., Verma, An integral type implicit relation for converse commuting mappings, Int. J. Math. Anal. (Ruse) 3 (2009), no. 21-24, 1191– 1198 </a:t>
            </a:r>
            <a:r>
              <a:rPr lang="en-US" sz="1800" dirty="0">
                <a:latin typeface="Arial Narrow" panose="020B0606020202030204" pitchFamily="34" charset="0"/>
                <a:hlinkClick r:id="rId2"/>
              </a:rPr>
              <a:t>http://www.m-hikari.com/ijma/</a:t>
            </a:r>
            <a:endParaRPr lang="en-US" sz="1800" dirty="0">
              <a:latin typeface="Arial Narrow" panose="020B0606020202030204" pitchFamily="34" charset="0"/>
            </a:endParaRPr>
          </a:p>
          <a:p>
            <a:pPr marL="0" indent="0">
              <a:buNone/>
            </a:pPr>
            <a:r>
              <a:rPr lang="en-US" sz="1800" dirty="0">
                <a:latin typeface="Arial Narrow" panose="020B0606020202030204" pitchFamily="34" charset="0"/>
              </a:rPr>
              <a:t>10. H. K. Pathak, R. K. Verma,  Integral type contractive condition for converse commuting mappings, Int. J. Math. Anal. (Ruse) 3 (2009), no. 21-24, 1183– 1190 </a:t>
            </a:r>
            <a:r>
              <a:rPr lang="en-US" sz="1800" dirty="0">
                <a:latin typeface="Arial Narrow" panose="020B0606020202030204" pitchFamily="34" charset="0"/>
                <a:hlinkClick r:id="rId2"/>
              </a:rPr>
              <a:t>http://www.m-hikari.com/ijma/</a:t>
            </a:r>
            <a:endParaRPr lang="en-US" sz="1800" dirty="0">
              <a:latin typeface="Arial Narrow" panose="020B0606020202030204" pitchFamily="34" charset="0"/>
            </a:endParaRPr>
          </a:p>
          <a:p>
            <a:pPr marL="0" indent="0">
              <a:buNone/>
            </a:pPr>
            <a:r>
              <a:rPr lang="en-US" sz="1800" dirty="0">
                <a:latin typeface="Arial Narrow" panose="020B0606020202030204" pitchFamily="34" charset="0"/>
              </a:rPr>
              <a:t>11. H. K. Pathak, R. K. Verma, B. Fisher, Fixed point and coincidence point theorems on Banach spaces over topological </a:t>
            </a:r>
            <a:r>
              <a:rPr lang="en-US" sz="1800" dirty="0" err="1">
                <a:latin typeface="Arial Narrow" panose="020B0606020202030204" pitchFamily="34" charset="0"/>
              </a:rPr>
              <a:t>semifields</a:t>
            </a:r>
            <a:r>
              <a:rPr lang="en-US" sz="1800" dirty="0">
                <a:latin typeface="Arial Narrow" panose="020B0606020202030204" pitchFamily="34" charset="0"/>
              </a:rPr>
              <a:t> and their applications, Thai J. Math. 7(2009), no. 1, 115–127, </a:t>
            </a:r>
            <a:r>
              <a:rPr lang="en-US" sz="1800" dirty="0">
                <a:latin typeface="Arial Narrow" panose="020B0606020202030204" pitchFamily="34" charset="0"/>
                <a:hlinkClick r:id="rId3"/>
              </a:rPr>
              <a:t>http://thaijmath.in.cmu.ac.th</a:t>
            </a:r>
            <a:r>
              <a:rPr lang="en-US" sz="1800" dirty="0">
                <a:latin typeface="Arial Narrow" panose="020B0606020202030204" pitchFamily="34" charset="0"/>
              </a:rPr>
              <a:t>  </a:t>
            </a:r>
          </a:p>
          <a:p>
            <a:pPr marL="0" indent="0">
              <a:buNone/>
            </a:pPr>
            <a:r>
              <a:rPr lang="en-US" sz="1800" dirty="0">
                <a:latin typeface="Arial Narrow" panose="020B0606020202030204" pitchFamily="34" charset="0"/>
              </a:rPr>
              <a:t>12. H. K. Pathak, R. K. Verma, Coincidence and common fixed points in symmetric spaces under implicit relation and application. Int. Math. Forum 3 (2008), no. 29-32, 1489–1499, 54H25 (47H10) MR2447641, </a:t>
            </a:r>
            <a:r>
              <a:rPr lang="en-US" sz="1800" dirty="0">
                <a:latin typeface="Arial Narrow" panose="020B0606020202030204" pitchFamily="34" charset="0"/>
                <a:hlinkClick r:id="rId4"/>
              </a:rPr>
              <a:t>http://www.m-hikari.com/imf-password2008/29-32-2008/index.html</a:t>
            </a:r>
            <a:endParaRPr lang="en-US" sz="1800" dirty="0">
              <a:latin typeface="Arial Narrow" panose="020B0606020202030204" pitchFamily="34" charset="0"/>
            </a:endParaRPr>
          </a:p>
          <a:p>
            <a:pPr marL="0" indent="0">
              <a:buNone/>
            </a:pPr>
            <a:r>
              <a:rPr lang="en-US" sz="1800" dirty="0">
                <a:latin typeface="Arial Narrow" panose="020B0606020202030204" pitchFamily="34" charset="0"/>
              </a:rPr>
              <a:t>13. H. K. PATHAK, R. K. VERMA, WEAKLY COMPATIBLE MAPPINGS AND ALTMAN TYPE CONTRACTION, </a:t>
            </a:r>
            <a:r>
              <a:rPr lang="en-US" sz="1800" dirty="0" err="1">
                <a:latin typeface="Arial Narrow" panose="020B0606020202030204" pitchFamily="34" charset="0"/>
              </a:rPr>
              <a:t>Filomat</a:t>
            </a:r>
            <a:r>
              <a:rPr lang="en-US" sz="1800" dirty="0">
                <a:latin typeface="Arial Narrow" panose="020B0606020202030204" pitchFamily="34" charset="0"/>
              </a:rPr>
              <a:t> 2:1 (2008), 33–46 </a:t>
            </a:r>
            <a:r>
              <a:rPr lang="en-IN" sz="1800" b="0" i="0" u="none" strike="noStrike" dirty="0">
                <a:solidFill>
                  <a:srgbClr val="444444"/>
                </a:solidFill>
                <a:effectLst/>
                <a:latin typeface="Arial Narrow" panose="020B0606020202030204" pitchFamily="34" charset="0"/>
                <a:hlinkClick r:id="rId5"/>
              </a:rPr>
              <a:t>https://doi.org/10.2298/FIL0801031P</a:t>
            </a:r>
            <a:endParaRPr lang="en-IN" sz="1800" dirty="0">
              <a:solidFill>
                <a:srgbClr val="444444"/>
              </a:solidFill>
              <a:latin typeface="Arial Narrow" panose="020B0606020202030204" pitchFamily="34" charset="0"/>
            </a:endParaRPr>
          </a:p>
          <a:p>
            <a:pPr marL="0" indent="0">
              <a:buNone/>
            </a:pPr>
            <a:r>
              <a:rPr lang="en-IN" sz="1800" i="0" dirty="0">
                <a:effectLst/>
                <a:latin typeface="Arial Narrow" panose="020B0606020202030204" pitchFamily="34" charset="0"/>
              </a:rPr>
              <a:t>14. H.K. Pathak, R. Rodriguez-Lopez, R.K. Verma, A common fixed point theorem using implicit relation and property (EA) in metric space, </a:t>
            </a:r>
            <a:r>
              <a:rPr lang="en-IN" sz="1800" i="0" dirty="0" err="1">
                <a:effectLst/>
                <a:latin typeface="Arial Narrow" panose="020B0606020202030204" pitchFamily="34" charset="0"/>
              </a:rPr>
              <a:t>Filomat</a:t>
            </a:r>
            <a:r>
              <a:rPr lang="en-IN" sz="1800" i="0" dirty="0">
                <a:effectLst/>
                <a:latin typeface="Arial Narrow" panose="020B0606020202030204" pitchFamily="34" charset="0"/>
              </a:rPr>
              <a:t> 21 (2)(2007), 211-234, </a:t>
            </a:r>
            <a:r>
              <a:rPr lang="en-IN" sz="1800" i="0" dirty="0">
                <a:solidFill>
                  <a:srgbClr val="777777"/>
                </a:solidFill>
                <a:effectLst/>
                <a:latin typeface="Arial Narrow" panose="020B0606020202030204" pitchFamily="34" charset="0"/>
                <a:hlinkClick r:id="rId6"/>
              </a:rPr>
              <a:t>http://www.doiserbia.nb.rs/Article.aspx?ID=0354-51800702211P#.YHV9RugzY2w</a:t>
            </a:r>
            <a:endParaRPr lang="en-IN" sz="1800" dirty="0">
              <a:solidFill>
                <a:srgbClr val="777777"/>
              </a:solidFill>
              <a:latin typeface="Arial Narrow" panose="020B0606020202030204" pitchFamily="34" charset="0"/>
            </a:endParaRPr>
          </a:p>
          <a:p>
            <a:pPr marL="0" indent="0">
              <a:buNone/>
            </a:pPr>
            <a:r>
              <a:rPr lang="en-IN" sz="1800" dirty="0">
                <a:latin typeface="Arial Narrow" panose="020B0606020202030204" pitchFamily="34" charset="0"/>
              </a:rPr>
              <a:t>15. H. K.  Pathak, R. K., Verma, S.M. Kang, M.S. Khan, </a:t>
            </a:r>
            <a:r>
              <a:rPr lang="en-US" sz="1800" dirty="0">
                <a:latin typeface="Arial Narrow" panose="020B0606020202030204" pitchFamily="34" charset="0"/>
              </a:rPr>
              <a:t>Fixed points for weak compatible type and parametrically φ(</a:t>
            </a:r>
            <a:r>
              <a:rPr lang="en-US" sz="1800" dirty="0" err="1">
                <a:latin typeface="Arial Narrow" panose="020B0606020202030204" pitchFamily="34" charset="0"/>
              </a:rPr>
              <a:t>ε,δ;a</a:t>
            </a:r>
            <a:r>
              <a:rPr lang="en-US" sz="1800" dirty="0">
                <a:latin typeface="Arial Narrow" panose="020B0606020202030204" pitchFamily="34" charset="0"/>
              </a:rPr>
              <a:t>)-contraction mappings, Int. J. Pure Appl. Math. 26(2006), no. 2, 247–263, </a:t>
            </a:r>
            <a:r>
              <a:rPr lang="en-US" sz="1800" dirty="0">
                <a:latin typeface="Arial Narrow" panose="020B0606020202030204" pitchFamily="34" charset="0"/>
                <a:hlinkClick r:id="rId7"/>
              </a:rPr>
              <a:t>https://ijpam.eu/</a:t>
            </a:r>
            <a:r>
              <a:rPr lang="en-US" sz="1800" dirty="0">
                <a:latin typeface="Arial Narrow" panose="020B0606020202030204" pitchFamily="34" charset="0"/>
              </a:rPr>
              <a:t> ISSN-1311-8080, e-ISSN-1314-3395.</a:t>
            </a:r>
          </a:p>
          <a:p>
            <a:pPr marL="0" indent="0" algn="l">
              <a:buNone/>
            </a:pPr>
            <a:endParaRPr lang="en-IN" sz="1800" dirty="0">
              <a:latin typeface="Arial Narrow" panose="020B0606020202030204" pitchFamily="34" charset="0"/>
            </a:endParaRPr>
          </a:p>
        </p:txBody>
      </p:sp>
    </p:spTree>
    <p:extLst>
      <p:ext uri="{BB962C8B-B14F-4D97-AF65-F5344CB8AC3E}">
        <p14:creationId xmlns:p14="http://schemas.microsoft.com/office/powerpoint/2010/main" val="2724553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6BFEA-FC11-40C9-BA1D-F2CB42970569}"/>
              </a:ext>
            </a:extLst>
          </p:cNvPr>
          <p:cNvSpPr>
            <a:spLocks noGrp="1"/>
          </p:cNvSpPr>
          <p:nvPr>
            <p:ph type="title"/>
          </p:nvPr>
        </p:nvSpPr>
        <p:spPr>
          <a:xfrm>
            <a:off x="838200" y="365126"/>
            <a:ext cx="10515600" cy="739056"/>
          </a:xfrm>
        </p:spPr>
        <p:txBody>
          <a:bodyPr/>
          <a:lstStyle/>
          <a:p>
            <a:pPr algn="ctr"/>
            <a:r>
              <a:rPr lang="en-US" dirty="0">
                <a:solidFill>
                  <a:srgbClr val="FFFF00"/>
                </a:solidFill>
                <a:highlight>
                  <a:srgbClr val="FF0000"/>
                </a:highlight>
              </a:rPr>
              <a:t>Publication Achievements</a:t>
            </a:r>
            <a:endParaRPr lang="en-IN" dirty="0"/>
          </a:p>
        </p:txBody>
      </p:sp>
      <p:sp>
        <p:nvSpPr>
          <p:cNvPr id="3" name="Content Placeholder 2">
            <a:extLst>
              <a:ext uri="{FF2B5EF4-FFF2-40B4-BE49-F238E27FC236}">
                <a16:creationId xmlns:a16="http://schemas.microsoft.com/office/drawing/2014/main" id="{046FC22B-CE89-43BC-A1B0-4F5DFE0AD848}"/>
              </a:ext>
            </a:extLst>
          </p:cNvPr>
          <p:cNvSpPr>
            <a:spLocks noGrp="1"/>
          </p:cNvSpPr>
          <p:nvPr>
            <p:ph idx="1"/>
          </p:nvPr>
        </p:nvSpPr>
        <p:spPr>
          <a:xfrm>
            <a:off x="138023" y="1104182"/>
            <a:ext cx="11818188" cy="5529531"/>
          </a:xfrm>
        </p:spPr>
        <p:txBody>
          <a:bodyPr>
            <a:normAutofit/>
          </a:bodyPr>
          <a:lstStyle/>
          <a:p>
            <a:pPr marL="0" indent="0">
              <a:buNone/>
            </a:pPr>
            <a:r>
              <a:rPr lang="en-US" dirty="0">
                <a:solidFill>
                  <a:srgbClr val="FF0000"/>
                </a:solidFill>
              </a:rPr>
              <a:t>LIST OF TEXT BOOKS PUBLISHED BY DR. ROHIT KUMAR VERMA for B.Sc.-1, 2, 3….</a:t>
            </a:r>
          </a:p>
          <a:p>
            <a:pPr marL="0" indent="0">
              <a:buNone/>
            </a:pPr>
            <a:r>
              <a:rPr lang="en-US" dirty="0">
                <a:solidFill>
                  <a:srgbClr val="002060"/>
                </a:solidFill>
              </a:rPr>
              <a:t>1. Algebra &amp; Trigonometry- P. Jha and R. K. Verma, </a:t>
            </a:r>
            <a:r>
              <a:rPr lang="en-US" dirty="0" err="1">
                <a:solidFill>
                  <a:srgbClr val="002060"/>
                </a:solidFill>
              </a:rPr>
              <a:t>Navbodh</a:t>
            </a:r>
            <a:r>
              <a:rPr lang="en-US" dirty="0">
                <a:solidFill>
                  <a:srgbClr val="002060"/>
                </a:solidFill>
              </a:rPr>
              <a:t> Publication (Hindi)</a:t>
            </a:r>
          </a:p>
          <a:p>
            <a:pPr marL="0" indent="0">
              <a:buNone/>
            </a:pPr>
            <a:r>
              <a:rPr lang="en-US" dirty="0">
                <a:solidFill>
                  <a:srgbClr val="002060"/>
                </a:solidFill>
              </a:rPr>
              <a:t>2. Calculus- P. Jha and R. K. Verma, </a:t>
            </a:r>
            <a:r>
              <a:rPr lang="en-US" dirty="0" err="1">
                <a:solidFill>
                  <a:srgbClr val="002060"/>
                </a:solidFill>
              </a:rPr>
              <a:t>Navbodh</a:t>
            </a:r>
            <a:r>
              <a:rPr lang="en-US" dirty="0">
                <a:solidFill>
                  <a:srgbClr val="002060"/>
                </a:solidFill>
              </a:rPr>
              <a:t> Publication (Hindi), RAIPUR</a:t>
            </a:r>
          </a:p>
          <a:p>
            <a:pPr marL="0" indent="0">
              <a:buNone/>
            </a:pPr>
            <a:r>
              <a:rPr lang="en-US" dirty="0">
                <a:solidFill>
                  <a:srgbClr val="002060"/>
                </a:solidFill>
              </a:rPr>
              <a:t>3. Vector Analysis &amp; Geometry- P. Jha, R. K. Verma, </a:t>
            </a:r>
            <a:r>
              <a:rPr lang="en-US" dirty="0" err="1">
                <a:solidFill>
                  <a:srgbClr val="002060"/>
                </a:solidFill>
              </a:rPr>
              <a:t>Navbodh</a:t>
            </a:r>
            <a:r>
              <a:rPr lang="en-US" dirty="0">
                <a:solidFill>
                  <a:srgbClr val="002060"/>
                </a:solidFill>
              </a:rPr>
              <a:t> Publication (Hindi)</a:t>
            </a:r>
          </a:p>
          <a:p>
            <a:pPr marL="0" indent="0">
              <a:buNone/>
            </a:pPr>
            <a:r>
              <a:rPr lang="en-US" dirty="0">
                <a:solidFill>
                  <a:srgbClr val="002060"/>
                </a:solidFill>
              </a:rPr>
              <a:t>4. Advanced Calculus- P. Jha and R. K. Verma, </a:t>
            </a:r>
            <a:r>
              <a:rPr lang="en-US" dirty="0" err="1">
                <a:solidFill>
                  <a:srgbClr val="002060"/>
                </a:solidFill>
              </a:rPr>
              <a:t>Navbodh</a:t>
            </a:r>
            <a:r>
              <a:rPr lang="en-US" dirty="0">
                <a:solidFill>
                  <a:srgbClr val="002060"/>
                </a:solidFill>
              </a:rPr>
              <a:t> Publication (Hindi)</a:t>
            </a:r>
          </a:p>
          <a:p>
            <a:pPr marL="0" indent="0">
              <a:buNone/>
            </a:pPr>
            <a:r>
              <a:rPr lang="en-US" dirty="0">
                <a:solidFill>
                  <a:srgbClr val="002060"/>
                </a:solidFill>
              </a:rPr>
              <a:t>5. Differential Equation- Dr. R. K. Verma, </a:t>
            </a:r>
            <a:r>
              <a:rPr lang="en-US" dirty="0" err="1">
                <a:solidFill>
                  <a:srgbClr val="002060"/>
                </a:solidFill>
              </a:rPr>
              <a:t>Navbodh</a:t>
            </a:r>
            <a:r>
              <a:rPr lang="en-US" dirty="0">
                <a:solidFill>
                  <a:srgbClr val="002060"/>
                </a:solidFill>
              </a:rPr>
              <a:t> Publication (Hindi)</a:t>
            </a:r>
          </a:p>
          <a:p>
            <a:pPr marL="0" indent="0">
              <a:buNone/>
            </a:pPr>
            <a:r>
              <a:rPr lang="en-US" dirty="0">
                <a:solidFill>
                  <a:srgbClr val="002060"/>
                </a:solidFill>
              </a:rPr>
              <a:t>6. Mechanics- P. Jha and Dr. R. K. Verma, </a:t>
            </a:r>
            <a:r>
              <a:rPr lang="en-US" dirty="0" err="1">
                <a:solidFill>
                  <a:srgbClr val="002060"/>
                </a:solidFill>
              </a:rPr>
              <a:t>Navbodh</a:t>
            </a:r>
            <a:r>
              <a:rPr lang="en-US" dirty="0">
                <a:solidFill>
                  <a:srgbClr val="002060"/>
                </a:solidFill>
              </a:rPr>
              <a:t> Publication (Hindi)</a:t>
            </a:r>
          </a:p>
          <a:p>
            <a:pPr marL="0" indent="0">
              <a:buNone/>
            </a:pPr>
            <a:r>
              <a:rPr lang="en-US" dirty="0">
                <a:solidFill>
                  <a:srgbClr val="002060"/>
                </a:solidFill>
              </a:rPr>
              <a:t>7. Analysis- S. Srivastava and Dr. R. K. Verma, </a:t>
            </a:r>
            <a:r>
              <a:rPr lang="en-US" dirty="0" err="1">
                <a:solidFill>
                  <a:srgbClr val="002060"/>
                </a:solidFill>
              </a:rPr>
              <a:t>Navbodh</a:t>
            </a:r>
            <a:r>
              <a:rPr lang="en-US" dirty="0">
                <a:solidFill>
                  <a:srgbClr val="002060"/>
                </a:solidFill>
              </a:rPr>
              <a:t> Publication (Hindi)</a:t>
            </a:r>
          </a:p>
          <a:p>
            <a:pPr marL="0" indent="0">
              <a:buNone/>
            </a:pPr>
            <a:r>
              <a:rPr lang="en-US" dirty="0">
                <a:solidFill>
                  <a:srgbClr val="002060"/>
                </a:solidFill>
              </a:rPr>
              <a:t>8. Abstract Algebra- P. Jha and Dr. R. K. Verma, </a:t>
            </a:r>
            <a:r>
              <a:rPr lang="en-US" dirty="0" err="1">
                <a:solidFill>
                  <a:srgbClr val="002060"/>
                </a:solidFill>
              </a:rPr>
              <a:t>Navbodh</a:t>
            </a:r>
            <a:r>
              <a:rPr lang="en-US" dirty="0">
                <a:solidFill>
                  <a:srgbClr val="002060"/>
                </a:solidFill>
              </a:rPr>
              <a:t> Publication (Hindi)</a:t>
            </a:r>
          </a:p>
          <a:p>
            <a:pPr marL="0" indent="0">
              <a:buNone/>
            </a:pPr>
            <a:r>
              <a:rPr lang="en-US" dirty="0">
                <a:solidFill>
                  <a:srgbClr val="002060"/>
                </a:solidFill>
              </a:rPr>
              <a:t>9. Calculus- Dr. R. K. Verma, Prabodh Publication (Hindi), RAIPUR</a:t>
            </a:r>
            <a:endParaRPr lang="en-IN" dirty="0">
              <a:solidFill>
                <a:srgbClr val="002060"/>
              </a:solidFill>
            </a:endParaRPr>
          </a:p>
        </p:txBody>
      </p:sp>
    </p:spTree>
    <p:extLst>
      <p:ext uri="{BB962C8B-B14F-4D97-AF65-F5344CB8AC3E}">
        <p14:creationId xmlns:p14="http://schemas.microsoft.com/office/powerpoint/2010/main" val="844727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5DA34-B770-4857-8AAB-BDB0AE42B2D0}"/>
              </a:ext>
            </a:extLst>
          </p:cNvPr>
          <p:cNvSpPr>
            <a:spLocks noGrp="1"/>
          </p:cNvSpPr>
          <p:nvPr>
            <p:ph type="title"/>
          </p:nvPr>
        </p:nvSpPr>
        <p:spPr>
          <a:xfrm>
            <a:off x="838200" y="365126"/>
            <a:ext cx="10515600" cy="911584"/>
          </a:xfrm>
        </p:spPr>
        <p:txBody>
          <a:bodyPr>
            <a:normAutofit fontScale="90000"/>
          </a:bodyPr>
          <a:lstStyle/>
          <a:p>
            <a:pPr algn="ctr"/>
            <a:br>
              <a:rPr lang="en-US" dirty="0"/>
            </a:br>
            <a:br>
              <a:rPr lang="en-US" dirty="0"/>
            </a:br>
            <a:r>
              <a:rPr lang="en-US" b="1" dirty="0">
                <a:solidFill>
                  <a:srgbClr val="FF0000"/>
                </a:solidFill>
                <a:highlight>
                  <a:srgbClr val="FFFF00"/>
                </a:highlight>
              </a:rPr>
              <a:t>OTHER RESEARCH ACTIVITY</a:t>
            </a:r>
            <a:br>
              <a:rPr lang="en-US" dirty="0"/>
            </a:br>
            <a:br>
              <a:rPr lang="en-US" dirty="0"/>
            </a:br>
            <a:endParaRPr lang="en-IN" dirty="0"/>
          </a:p>
        </p:txBody>
      </p:sp>
      <p:sp>
        <p:nvSpPr>
          <p:cNvPr id="3" name="Content Placeholder 2">
            <a:extLst>
              <a:ext uri="{FF2B5EF4-FFF2-40B4-BE49-F238E27FC236}">
                <a16:creationId xmlns:a16="http://schemas.microsoft.com/office/drawing/2014/main" id="{D55D13D7-5701-4879-870E-39695349300C}"/>
              </a:ext>
            </a:extLst>
          </p:cNvPr>
          <p:cNvSpPr>
            <a:spLocks noGrp="1"/>
          </p:cNvSpPr>
          <p:nvPr>
            <p:ph idx="1"/>
          </p:nvPr>
        </p:nvSpPr>
        <p:spPr>
          <a:xfrm>
            <a:off x="232913" y="1345722"/>
            <a:ext cx="11671540" cy="526211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b="1" dirty="0"/>
              <a:t>Dr. R. K. Verma </a:t>
            </a:r>
            <a:r>
              <a:rPr lang="en-US" dirty="0"/>
              <a:t>(Assistant Professor) is Registered as </a:t>
            </a:r>
            <a:r>
              <a:rPr lang="en-US" b="1" dirty="0"/>
              <a:t>PhD Research Guide </a:t>
            </a:r>
            <a:r>
              <a:rPr lang="en-US" dirty="0"/>
              <a:t>in Mathematics from the HEMCHAND YADAV UNIVERSITY, </a:t>
            </a:r>
            <a:r>
              <a:rPr lang="en-US" dirty="0" err="1"/>
              <a:t>Durg</a:t>
            </a:r>
            <a:r>
              <a:rPr lang="en-US" dirty="0"/>
              <a:t>.</a:t>
            </a:r>
          </a:p>
          <a:p>
            <a:pPr marL="0" indent="0">
              <a:buNone/>
            </a:pPr>
            <a:endParaRPr lang="en-US" dirty="0"/>
          </a:p>
          <a:p>
            <a:r>
              <a:rPr lang="en-US" dirty="0"/>
              <a:t>Sri </a:t>
            </a:r>
            <a:r>
              <a:rPr lang="en-US" b="1" dirty="0" err="1"/>
              <a:t>Jainendra</a:t>
            </a:r>
            <a:r>
              <a:rPr lang="en-US" b="1" dirty="0"/>
              <a:t> </a:t>
            </a:r>
            <a:r>
              <a:rPr lang="en-US" b="1" dirty="0" err="1"/>
              <a:t>Srivas</a:t>
            </a:r>
            <a:r>
              <a:rPr lang="en-US" b="1" dirty="0"/>
              <a:t> </a:t>
            </a:r>
            <a:r>
              <a:rPr lang="en-US" dirty="0"/>
              <a:t>(Contract Teacher) is pursuing his PhD degree from </a:t>
            </a:r>
            <a:r>
              <a:rPr lang="en-US" dirty="0" err="1"/>
              <a:t>Durg</a:t>
            </a:r>
            <a:r>
              <a:rPr lang="en-US" dirty="0"/>
              <a:t> University, </a:t>
            </a:r>
            <a:r>
              <a:rPr lang="en-US" dirty="0" err="1"/>
              <a:t>Durg</a:t>
            </a:r>
            <a:endParaRPr lang="en-US" dirty="0"/>
          </a:p>
          <a:p>
            <a:pPr marL="0" indent="0">
              <a:buNone/>
            </a:pPr>
            <a:endParaRPr lang="en-US" dirty="0"/>
          </a:p>
          <a:p>
            <a:r>
              <a:rPr lang="en-US" dirty="0"/>
              <a:t>Currently two Candidate are registered as PhD scholar under </a:t>
            </a:r>
            <a:r>
              <a:rPr lang="en-US" b="1" dirty="0"/>
              <a:t>Dr. R. K. Verma</a:t>
            </a:r>
            <a:r>
              <a:rPr lang="en-US" dirty="0"/>
              <a:t>, after passing the entrance examination organized by </a:t>
            </a:r>
            <a:r>
              <a:rPr lang="en-US" dirty="0" err="1"/>
              <a:t>Hemchand</a:t>
            </a:r>
            <a:r>
              <a:rPr lang="en-US" dirty="0"/>
              <a:t> Yadav University:</a:t>
            </a:r>
          </a:p>
          <a:p>
            <a:pPr marL="0" indent="0">
              <a:buNone/>
            </a:pPr>
            <a:r>
              <a:rPr lang="en-US" dirty="0"/>
              <a:t>	(1)- Pratik Singh Thakur</a:t>
            </a:r>
          </a:p>
          <a:p>
            <a:pPr marL="0" indent="0">
              <a:buNone/>
            </a:pPr>
            <a:r>
              <a:rPr lang="en-US" dirty="0"/>
              <a:t>	(2)- </a:t>
            </a:r>
            <a:r>
              <a:rPr lang="en-US" dirty="0" err="1"/>
              <a:t>Dileshwari</a:t>
            </a:r>
            <a:r>
              <a:rPr lang="en-US" dirty="0"/>
              <a:t> Deshmukh</a:t>
            </a:r>
            <a:endParaRPr lang="en-IN" dirty="0"/>
          </a:p>
        </p:txBody>
      </p:sp>
    </p:spTree>
    <p:extLst>
      <p:ext uri="{BB962C8B-B14F-4D97-AF65-F5344CB8AC3E}">
        <p14:creationId xmlns:p14="http://schemas.microsoft.com/office/powerpoint/2010/main" val="1660880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163286" y="609600"/>
            <a:ext cx="11625943" cy="6063198"/>
          </a:xfrm>
          <a:prstGeom prst="rect">
            <a:avLst/>
          </a:prstGeom>
        </p:spPr>
        <p:txBody>
          <a:bodyPr wrap="square">
            <a:spAutoFit/>
          </a:bodyPr>
          <a:lstStyle/>
          <a:p>
            <a:r>
              <a:rPr lang="en-US" sz="3600" b="1" dirty="0">
                <a:solidFill>
                  <a:schemeClr val="tx2">
                    <a:lumMod val="50000"/>
                  </a:schemeClr>
                </a:solidFill>
                <a:effectLst>
                  <a:outerShdw blurRad="38100" dist="38100" dir="2700000" algn="tl">
                    <a:srgbClr val="000000">
                      <a:alpha val="43137"/>
                    </a:srgbClr>
                  </a:outerShdw>
                </a:effectLst>
                <a:latin typeface="Cambria" pitchFamily="18" charset="0"/>
              </a:rPr>
              <a:t>ESTABLISHMENT OF THE COLLEGE - </a:t>
            </a:r>
          </a:p>
          <a:p>
            <a:pPr algn="ctr"/>
            <a:r>
              <a:rPr lang="en-US" sz="4400" b="1" dirty="0">
                <a:solidFill>
                  <a:schemeClr val="tx2">
                    <a:lumMod val="50000"/>
                  </a:schemeClr>
                </a:solidFill>
                <a:effectLst>
                  <a:outerShdw blurRad="38100" dist="38100" dir="2700000" algn="tl">
                    <a:srgbClr val="000000">
                      <a:alpha val="43137"/>
                    </a:srgbClr>
                  </a:outerShdw>
                </a:effectLst>
                <a:latin typeface="Cambria" pitchFamily="18" charset="0"/>
              </a:rPr>
              <a:t>16 AUG 1989</a:t>
            </a:r>
          </a:p>
          <a:p>
            <a:pPr algn="ctr"/>
            <a:endParaRPr lang="en-US" sz="4400" b="1" dirty="0">
              <a:solidFill>
                <a:schemeClr val="tx2">
                  <a:lumMod val="50000"/>
                </a:schemeClr>
              </a:solidFill>
              <a:effectLst>
                <a:outerShdw blurRad="38100" dist="38100" dir="2700000" algn="tl">
                  <a:srgbClr val="000000">
                    <a:alpha val="43137"/>
                  </a:srgbClr>
                </a:outerShdw>
              </a:effectLst>
              <a:latin typeface="Cambria" pitchFamily="18" charset="0"/>
            </a:endParaRPr>
          </a:p>
          <a:p>
            <a:r>
              <a:rPr lang="en-US" sz="4400" b="1" dirty="0">
                <a:solidFill>
                  <a:schemeClr val="tx2">
                    <a:lumMod val="50000"/>
                  </a:schemeClr>
                </a:solidFill>
                <a:effectLst>
                  <a:outerShdw blurRad="38100" dist="38100" dir="2700000" algn="tl">
                    <a:srgbClr val="000000">
                      <a:alpha val="43137"/>
                    </a:srgbClr>
                  </a:outerShdw>
                </a:effectLst>
                <a:latin typeface="Cambria" pitchFamily="18" charset="0"/>
              </a:rPr>
              <a:t>B.Sc. (MATHEMATICS) –1990-91</a:t>
            </a:r>
          </a:p>
          <a:p>
            <a:pPr algn="ctr"/>
            <a:endParaRPr lang="en-US" sz="4400" b="1" dirty="0">
              <a:solidFill>
                <a:schemeClr val="tx2">
                  <a:lumMod val="50000"/>
                </a:schemeClr>
              </a:solidFill>
              <a:effectLst>
                <a:outerShdw blurRad="38100" dist="38100" dir="2700000" algn="tl">
                  <a:srgbClr val="000000">
                    <a:alpha val="43137"/>
                  </a:srgbClr>
                </a:outerShdw>
              </a:effectLst>
              <a:latin typeface="Cambria" pitchFamily="18" charset="0"/>
            </a:endParaRPr>
          </a:p>
          <a:p>
            <a:r>
              <a:rPr lang="en-US" sz="4400" b="1" dirty="0">
                <a:solidFill>
                  <a:schemeClr val="tx2">
                    <a:lumMod val="50000"/>
                  </a:schemeClr>
                </a:solidFill>
                <a:effectLst>
                  <a:outerShdw blurRad="38100" dist="38100" dir="2700000" algn="tl">
                    <a:srgbClr val="000000">
                      <a:alpha val="43137"/>
                    </a:srgbClr>
                  </a:outerShdw>
                </a:effectLst>
                <a:latin typeface="Cambria" pitchFamily="18" charset="0"/>
              </a:rPr>
              <a:t>M.Sc. (MATHEMATICS) - 2017-18</a:t>
            </a:r>
          </a:p>
          <a:p>
            <a:endParaRPr lang="en-US" sz="4400" b="1" dirty="0">
              <a:solidFill>
                <a:schemeClr val="tx2">
                  <a:lumMod val="50000"/>
                </a:schemeClr>
              </a:solidFill>
              <a:effectLst>
                <a:outerShdw blurRad="38100" dist="38100" dir="2700000" algn="tl">
                  <a:srgbClr val="000000">
                    <a:alpha val="43137"/>
                  </a:srgbClr>
                </a:outerShdw>
              </a:effectLst>
              <a:latin typeface="Cambria" pitchFamily="18" charset="0"/>
            </a:endParaRPr>
          </a:p>
          <a:p>
            <a:r>
              <a:rPr lang="en-US" sz="4400" b="1" dirty="0">
                <a:solidFill>
                  <a:schemeClr val="tx2">
                    <a:lumMod val="50000"/>
                  </a:schemeClr>
                </a:solidFill>
                <a:effectLst>
                  <a:outerShdw blurRad="38100" dist="38100" dir="2700000" algn="tl">
                    <a:srgbClr val="000000">
                      <a:alpha val="43137"/>
                    </a:srgbClr>
                  </a:outerShdw>
                </a:effectLst>
                <a:latin typeface="Cambria" pitchFamily="18" charset="0"/>
              </a:rPr>
              <a:t>Ph.D. Registration and </a:t>
            </a:r>
          </a:p>
          <a:p>
            <a:r>
              <a:rPr lang="en-US" sz="4400" b="1" dirty="0">
                <a:solidFill>
                  <a:schemeClr val="tx2">
                    <a:lumMod val="50000"/>
                  </a:schemeClr>
                </a:solidFill>
                <a:effectLst>
                  <a:outerShdw blurRad="38100" dist="38100" dir="2700000" algn="tl">
                    <a:srgbClr val="000000">
                      <a:alpha val="43137"/>
                    </a:srgbClr>
                  </a:outerShdw>
                </a:effectLst>
                <a:latin typeface="Cambria" pitchFamily="18" charset="0"/>
              </a:rPr>
              <a:t>Scholar Registered with guide –March-2021</a:t>
            </a:r>
            <a:endParaRPr lang="en-US" sz="4400" dirty="0">
              <a:solidFill>
                <a:schemeClr val="tx2">
                  <a:lumMod val="5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F1E5B-7AF1-4F61-AC83-470D7274B838}"/>
              </a:ext>
            </a:extLst>
          </p:cNvPr>
          <p:cNvSpPr>
            <a:spLocks noGrp="1"/>
          </p:cNvSpPr>
          <p:nvPr>
            <p:ph type="title"/>
          </p:nvPr>
        </p:nvSpPr>
        <p:spPr>
          <a:xfrm>
            <a:off x="838200" y="81643"/>
            <a:ext cx="10515600" cy="1143001"/>
          </a:xfrm>
        </p:spPr>
        <p:txBody>
          <a:bodyPr>
            <a:normAutofit/>
          </a:bodyPr>
          <a:lstStyle/>
          <a:p>
            <a:pPr algn="ctr"/>
            <a:r>
              <a:rPr lang="en-US" sz="3200" b="1" dirty="0">
                <a:solidFill>
                  <a:srgbClr val="FF0000"/>
                </a:solidFill>
              </a:rPr>
              <a:t>MoU with Government KCB College Bhilai-3, </a:t>
            </a:r>
            <a:br>
              <a:rPr lang="en-US" sz="3200" b="1" dirty="0">
                <a:solidFill>
                  <a:srgbClr val="FF0000"/>
                </a:solidFill>
              </a:rPr>
            </a:br>
            <a:r>
              <a:rPr lang="en-US" sz="3200" b="1" dirty="0">
                <a:solidFill>
                  <a:srgbClr val="FF0000"/>
                </a:solidFill>
              </a:rPr>
              <a:t>and Govt. College </a:t>
            </a:r>
            <a:r>
              <a:rPr lang="en-US" sz="3200" b="1" dirty="0" err="1">
                <a:solidFill>
                  <a:srgbClr val="FF0000"/>
                </a:solidFill>
              </a:rPr>
              <a:t>Arjunda</a:t>
            </a:r>
            <a:r>
              <a:rPr lang="en-US" sz="3200" b="1" dirty="0">
                <a:solidFill>
                  <a:srgbClr val="FF0000"/>
                </a:solidFill>
              </a:rPr>
              <a:t>, dist.-</a:t>
            </a:r>
            <a:r>
              <a:rPr lang="en-US" sz="3200" b="1" dirty="0" err="1">
                <a:solidFill>
                  <a:srgbClr val="FF0000"/>
                </a:solidFill>
              </a:rPr>
              <a:t>Balod</a:t>
            </a:r>
            <a:r>
              <a:rPr lang="en-US" sz="3200" b="1" dirty="0">
                <a:solidFill>
                  <a:srgbClr val="FF0000"/>
                </a:solidFill>
              </a:rPr>
              <a:t> (C.G.)</a:t>
            </a:r>
            <a:endParaRPr lang="en-IN" sz="3200" b="1" dirty="0">
              <a:solidFill>
                <a:srgbClr val="FF0000"/>
              </a:solidFill>
            </a:endParaRPr>
          </a:p>
        </p:txBody>
      </p:sp>
      <p:graphicFrame>
        <p:nvGraphicFramePr>
          <p:cNvPr id="4" name="Table 4">
            <a:extLst>
              <a:ext uri="{FF2B5EF4-FFF2-40B4-BE49-F238E27FC236}">
                <a16:creationId xmlns:a16="http://schemas.microsoft.com/office/drawing/2014/main" id="{2E4FE851-1463-41DB-A14D-E360B9E5BE77}"/>
              </a:ext>
            </a:extLst>
          </p:cNvPr>
          <p:cNvGraphicFramePr>
            <a:graphicFrameLocks noGrp="1"/>
          </p:cNvGraphicFramePr>
          <p:nvPr>
            <p:ph idx="1"/>
            <p:extLst>
              <p:ext uri="{D42A27DB-BD31-4B8C-83A1-F6EECF244321}">
                <p14:modId xmlns:p14="http://schemas.microsoft.com/office/powerpoint/2010/main" val="3689330175"/>
              </p:ext>
            </p:extLst>
          </p:nvPr>
        </p:nvGraphicFramePr>
        <p:xfrm>
          <a:off x="838200" y="1273629"/>
          <a:ext cx="10515600" cy="5584371"/>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40404489"/>
                    </a:ext>
                  </a:extLst>
                </a:gridCol>
                <a:gridCol w="5257800">
                  <a:extLst>
                    <a:ext uri="{9D8B030D-6E8A-4147-A177-3AD203B41FA5}">
                      <a16:colId xmlns:a16="http://schemas.microsoft.com/office/drawing/2014/main" val="1633275664"/>
                    </a:ext>
                  </a:extLst>
                </a:gridCol>
              </a:tblGrid>
              <a:tr h="5584371">
                <a:tc>
                  <a:txBody>
                    <a:bodyPr/>
                    <a:lstStyle/>
                    <a:p>
                      <a:endParaRPr lang="en-IN" dirty="0"/>
                    </a:p>
                  </a:txBody>
                  <a:tcPr/>
                </a:tc>
                <a:tc>
                  <a:txBody>
                    <a:bodyPr/>
                    <a:lstStyle/>
                    <a:p>
                      <a:endParaRPr lang="en-IN" dirty="0"/>
                    </a:p>
                  </a:txBody>
                  <a:tcPr/>
                </a:tc>
                <a:extLst>
                  <a:ext uri="{0D108BD9-81ED-4DB2-BD59-A6C34878D82A}">
                    <a16:rowId xmlns:a16="http://schemas.microsoft.com/office/drawing/2014/main" val="848747169"/>
                  </a:ext>
                </a:extLst>
              </a:tr>
            </a:tbl>
          </a:graphicData>
        </a:graphic>
      </p:graphicFrame>
      <p:pic>
        <p:nvPicPr>
          <p:cNvPr id="6" name="Picture 5">
            <a:extLst>
              <a:ext uri="{FF2B5EF4-FFF2-40B4-BE49-F238E27FC236}">
                <a16:creationId xmlns:a16="http://schemas.microsoft.com/office/drawing/2014/main" id="{CF9D489B-B4F3-485A-834C-8A17F81801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273629"/>
            <a:ext cx="5121728" cy="5584371"/>
          </a:xfrm>
          <a:prstGeom prst="rect">
            <a:avLst/>
          </a:prstGeom>
        </p:spPr>
      </p:pic>
      <p:pic>
        <p:nvPicPr>
          <p:cNvPr id="8" name="Picture 7">
            <a:extLst>
              <a:ext uri="{FF2B5EF4-FFF2-40B4-BE49-F238E27FC236}">
                <a16:creationId xmlns:a16="http://schemas.microsoft.com/office/drawing/2014/main" id="{4B7BA158-0EBF-4A3A-9D5B-8B8C844313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273629"/>
            <a:ext cx="5257799" cy="5584371"/>
          </a:xfrm>
          <a:prstGeom prst="rect">
            <a:avLst/>
          </a:prstGeom>
        </p:spPr>
      </p:pic>
    </p:spTree>
    <p:extLst>
      <p:ext uri="{BB962C8B-B14F-4D97-AF65-F5344CB8AC3E}">
        <p14:creationId xmlns:p14="http://schemas.microsoft.com/office/powerpoint/2010/main" val="448861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48E3FEA-3CC1-4507-B2F2-FB53CCD850DE}"/>
              </a:ext>
            </a:extLst>
          </p:cNvPr>
          <p:cNvGraphicFramePr>
            <a:graphicFrameLocks noGrp="1"/>
          </p:cNvGraphicFramePr>
          <p:nvPr>
            <p:ph idx="1"/>
            <p:extLst>
              <p:ext uri="{D42A27DB-BD31-4B8C-83A1-F6EECF244321}">
                <p14:modId xmlns:p14="http://schemas.microsoft.com/office/powerpoint/2010/main" val="2397739622"/>
              </p:ext>
            </p:extLst>
          </p:nvPr>
        </p:nvGraphicFramePr>
        <p:xfrm>
          <a:off x="0" y="121720"/>
          <a:ext cx="11815947" cy="6614559"/>
        </p:xfrm>
        <a:graphic>
          <a:graphicData uri="http://schemas.openxmlformats.org/drawingml/2006/table">
            <a:tbl>
              <a:tblPr firstRow="1" firstCol="1" bandRow="1">
                <a:tableStyleId>{5C22544A-7EE6-4342-B048-85BDC9FD1C3A}</a:tableStyleId>
              </a:tblPr>
              <a:tblGrid>
                <a:gridCol w="2248223">
                  <a:extLst>
                    <a:ext uri="{9D8B030D-6E8A-4147-A177-3AD203B41FA5}">
                      <a16:colId xmlns:a16="http://schemas.microsoft.com/office/drawing/2014/main" val="901924672"/>
                    </a:ext>
                  </a:extLst>
                </a:gridCol>
                <a:gridCol w="2886753">
                  <a:extLst>
                    <a:ext uri="{9D8B030D-6E8A-4147-A177-3AD203B41FA5}">
                      <a16:colId xmlns:a16="http://schemas.microsoft.com/office/drawing/2014/main" val="4253730384"/>
                    </a:ext>
                  </a:extLst>
                </a:gridCol>
                <a:gridCol w="2882821">
                  <a:extLst>
                    <a:ext uri="{9D8B030D-6E8A-4147-A177-3AD203B41FA5}">
                      <a16:colId xmlns:a16="http://schemas.microsoft.com/office/drawing/2014/main" val="3040352020"/>
                    </a:ext>
                  </a:extLst>
                </a:gridCol>
                <a:gridCol w="1792129">
                  <a:extLst>
                    <a:ext uri="{9D8B030D-6E8A-4147-A177-3AD203B41FA5}">
                      <a16:colId xmlns:a16="http://schemas.microsoft.com/office/drawing/2014/main" val="2676299921"/>
                    </a:ext>
                  </a:extLst>
                </a:gridCol>
                <a:gridCol w="2006021">
                  <a:extLst>
                    <a:ext uri="{9D8B030D-6E8A-4147-A177-3AD203B41FA5}">
                      <a16:colId xmlns:a16="http://schemas.microsoft.com/office/drawing/2014/main" val="3372772624"/>
                    </a:ext>
                  </a:extLst>
                </a:gridCol>
              </a:tblGrid>
              <a:tr h="848023">
                <a:tc gridSpan="5">
                  <a:txBody>
                    <a:bodyPr/>
                    <a:lstStyle/>
                    <a:p>
                      <a:pPr algn="ctr">
                        <a:lnSpc>
                          <a:spcPct val="107000"/>
                        </a:lnSpc>
                        <a:spcAft>
                          <a:spcPts val="800"/>
                        </a:spcAft>
                      </a:pPr>
                      <a:r>
                        <a:rPr lang="en-IN" sz="3500" dirty="0">
                          <a:ln w="9525" cap="flat" cmpd="sng" algn="ctr">
                            <a:solidFill>
                              <a:srgbClr val="FFFFFF"/>
                            </a:solidFill>
                            <a:prstDash val="solid"/>
                            <a:round/>
                          </a:ln>
                          <a:effectLst>
                            <a:outerShdw blurRad="12700" dist="38100" dir="2700000" algn="tl">
                              <a:schemeClr val="bg1">
                                <a:lumMod val="50000"/>
                              </a:schemeClr>
                            </a:outerShdw>
                          </a:effectLst>
                        </a:rPr>
                        <a:t>ENROLLED AND EXAM RESULTS OF B.SC.-III </a:t>
                      </a: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534528874"/>
                  </a:ext>
                </a:extLst>
              </a:tr>
              <a:tr h="678398">
                <a:tc>
                  <a:txBody>
                    <a:bodyPr/>
                    <a:lstStyle/>
                    <a:p>
                      <a:pPr algn="ctr">
                        <a:lnSpc>
                          <a:spcPct val="107000"/>
                        </a:lnSpc>
                        <a:spcAft>
                          <a:spcPts val="800"/>
                        </a:spcAft>
                      </a:pPr>
                      <a:r>
                        <a:rPr lang="en-IN" sz="2800">
                          <a:ln w="6731" cap="flat" cmpd="sng" algn="ctr">
                            <a:solidFill>
                              <a:srgbClr val="FFFFFF"/>
                            </a:solidFill>
                            <a:prstDash val="solid"/>
                            <a:round/>
                          </a:ln>
                          <a:effectLst>
                            <a:outerShdw dist="38100" dir="2700000" algn="bl">
                              <a:schemeClr val="accent5"/>
                            </a:outerShdw>
                          </a:effectLst>
                        </a:rPr>
                        <a:t>YEAR</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N" sz="2400" b="1" dirty="0"/>
                        <a:t>ENROLLED</a:t>
                      </a:r>
                    </a:p>
                  </a:txBody>
                  <a:tcPr marL="68580" marR="68580" marT="0" marB="0" anchor="b"/>
                </a:tc>
                <a:tc>
                  <a:txBody>
                    <a:bodyPr/>
                    <a:lstStyle/>
                    <a:p>
                      <a:pPr algn="ctr">
                        <a:lnSpc>
                          <a:spcPct val="107000"/>
                        </a:lnSpc>
                        <a:spcAft>
                          <a:spcPts val="800"/>
                        </a:spcAft>
                      </a:pPr>
                      <a:r>
                        <a:rPr lang="en-IN" sz="2400" b="1" dirty="0"/>
                        <a:t>APPEARED</a:t>
                      </a:r>
                    </a:p>
                  </a:txBody>
                  <a:tcPr marL="68580" marR="68580" marT="0" marB="0" anchor="b"/>
                </a:tc>
                <a:tc>
                  <a:txBody>
                    <a:bodyPr/>
                    <a:lstStyle/>
                    <a:p>
                      <a:pPr algn="ctr">
                        <a:lnSpc>
                          <a:spcPct val="107000"/>
                        </a:lnSpc>
                        <a:spcAft>
                          <a:spcPts val="800"/>
                        </a:spcAft>
                      </a:pPr>
                      <a:r>
                        <a:rPr lang="en-IN" sz="2400" b="1" dirty="0"/>
                        <a:t>PASS</a:t>
                      </a:r>
                    </a:p>
                  </a:txBody>
                  <a:tcPr marL="68580" marR="68580" marT="0" marB="0" anchor="b"/>
                </a:tc>
                <a:tc>
                  <a:txBody>
                    <a:bodyPr/>
                    <a:lstStyle/>
                    <a:p>
                      <a:pPr algn="ctr">
                        <a:lnSpc>
                          <a:spcPct val="107000"/>
                        </a:lnSpc>
                        <a:spcAft>
                          <a:spcPts val="800"/>
                        </a:spcAft>
                      </a:pPr>
                      <a:r>
                        <a:rPr lang="en-IN" sz="2400" b="1" dirty="0"/>
                        <a:t>RESULT</a:t>
                      </a:r>
                    </a:p>
                  </a:txBody>
                  <a:tcPr marL="68580" marR="68580" marT="0" marB="0" anchor="b"/>
                </a:tc>
                <a:extLst>
                  <a:ext uri="{0D108BD9-81ED-4DB2-BD59-A6C34878D82A}">
                    <a16:rowId xmlns:a16="http://schemas.microsoft.com/office/drawing/2014/main" val="1654364109"/>
                  </a:ext>
                </a:extLst>
              </a:tr>
              <a:tr h="848023">
                <a:tc>
                  <a:txBody>
                    <a:bodyPr/>
                    <a:lstStyle/>
                    <a:p>
                      <a:pPr>
                        <a:lnSpc>
                          <a:spcPct val="107000"/>
                        </a:lnSpc>
                        <a:spcAft>
                          <a:spcPts val="800"/>
                        </a:spcAft>
                      </a:pPr>
                      <a:r>
                        <a:rPr lang="en-IN" sz="3500" dirty="0">
                          <a:ln w="6731" cap="flat" cmpd="sng" algn="ctr">
                            <a:solidFill>
                              <a:srgbClr val="FFFFFF"/>
                            </a:solidFill>
                            <a:prstDash val="solid"/>
                            <a:round/>
                          </a:ln>
                          <a:effectLst>
                            <a:outerShdw dist="38100" dir="2700000" algn="bl">
                              <a:schemeClr val="accent5"/>
                            </a:outerShdw>
                          </a:effectLst>
                        </a:rPr>
                        <a:t>2014-15</a:t>
                      </a: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N" sz="2400" b="1" dirty="0"/>
                        <a:t>57</a:t>
                      </a:r>
                    </a:p>
                  </a:txBody>
                  <a:tcPr marL="68580" marR="68580" marT="0" marB="0" anchor="b"/>
                </a:tc>
                <a:tc>
                  <a:txBody>
                    <a:bodyPr/>
                    <a:lstStyle/>
                    <a:p>
                      <a:pPr algn="ctr">
                        <a:lnSpc>
                          <a:spcPct val="107000"/>
                        </a:lnSpc>
                        <a:spcAft>
                          <a:spcPts val="800"/>
                        </a:spcAft>
                      </a:pPr>
                      <a:r>
                        <a:rPr lang="en-IN" sz="2400" b="1"/>
                        <a:t>52</a:t>
                      </a:r>
                    </a:p>
                  </a:txBody>
                  <a:tcPr marL="68580" marR="68580" marT="0" marB="0" anchor="b"/>
                </a:tc>
                <a:tc>
                  <a:txBody>
                    <a:bodyPr/>
                    <a:lstStyle/>
                    <a:p>
                      <a:pPr algn="ctr">
                        <a:lnSpc>
                          <a:spcPct val="107000"/>
                        </a:lnSpc>
                        <a:spcAft>
                          <a:spcPts val="800"/>
                        </a:spcAft>
                      </a:pPr>
                      <a:r>
                        <a:rPr lang="en-IN" sz="2400" b="1"/>
                        <a:t>46</a:t>
                      </a:r>
                    </a:p>
                  </a:txBody>
                  <a:tcPr marL="68580" marR="68580" marT="0" marB="0" anchor="b"/>
                </a:tc>
                <a:tc>
                  <a:txBody>
                    <a:bodyPr/>
                    <a:lstStyle/>
                    <a:p>
                      <a:pPr algn="ctr">
                        <a:lnSpc>
                          <a:spcPct val="107000"/>
                        </a:lnSpc>
                        <a:spcAft>
                          <a:spcPts val="800"/>
                        </a:spcAft>
                      </a:pPr>
                      <a:r>
                        <a:rPr lang="en-IN" sz="2400" b="1" dirty="0"/>
                        <a:t>88.46%</a:t>
                      </a:r>
                    </a:p>
                  </a:txBody>
                  <a:tcPr marL="68580" marR="68580" marT="0" marB="0" anchor="b"/>
                </a:tc>
                <a:extLst>
                  <a:ext uri="{0D108BD9-81ED-4DB2-BD59-A6C34878D82A}">
                    <a16:rowId xmlns:a16="http://schemas.microsoft.com/office/drawing/2014/main" val="3002856587"/>
                  </a:ext>
                </a:extLst>
              </a:tr>
              <a:tr h="848023">
                <a:tc>
                  <a:txBody>
                    <a:bodyPr/>
                    <a:lstStyle/>
                    <a:p>
                      <a:pPr>
                        <a:lnSpc>
                          <a:spcPct val="107000"/>
                        </a:lnSpc>
                        <a:spcAft>
                          <a:spcPts val="800"/>
                        </a:spcAft>
                      </a:pPr>
                      <a:r>
                        <a:rPr lang="en-IN" sz="3500">
                          <a:ln w="6731" cap="flat" cmpd="sng" algn="ctr">
                            <a:solidFill>
                              <a:srgbClr val="FFFFFF"/>
                            </a:solidFill>
                            <a:prstDash val="solid"/>
                            <a:round/>
                          </a:ln>
                          <a:effectLst>
                            <a:outerShdw dist="38100" dir="2700000" algn="bl">
                              <a:schemeClr val="accent5"/>
                            </a:outerShdw>
                          </a:effectLst>
                        </a:rPr>
                        <a:t>2015-16</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N" sz="2400" b="1" dirty="0"/>
                        <a:t>38</a:t>
                      </a:r>
                    </a:p>
                  </a:txBody>
                  <a:tcPr marL="68580" marR="68580" marT="0" marB="0" anchor="b"/>
                </a:tc>
                <a:tc>
                  <a:txBody>
                    <a:bodyPr/>
                    <a:lstStyle/>
                    <a:p>
                      <a:pPr algn="ctr">
                        <a:lnSpc>
                          <a:spcPct val="107000"/>
                        </a:lnSpc>
                        <a:spcAft>
                          <a:spcPts val="800"/>
                        </a:spcAft>
                      </a:pPr>
                      <a:r>
                        <a:rPr lang="en-IN" sz="2400" b="1"/>
                        <a:t>38</a:t>
                      </a:r>
                    </a:p>
                  </a:txBody>
                  <a:tcPr marL="68580" marR="68580" marT="0" marB="0" anchor="b"/>
                </a:tc>
                <a:tc>
                  <a:txBody>
                    <a:bodyPr/>
                    <a:lstStyle/>
                    <a:p>
                      <a:pPr algn="ctr">
                        <a:lnSpc>
                          <a:spcPct val="107000"/>
                        </a:lnSpc>
                        <a:spcAft>
                          <a:spcPts val="800"/>
                        </a:spcAft>
                      </a:pPr>
                      <a:r>
                        <a:rPr lang="en-IN" sz="2400" b="1"/>
                        <a:t>36</a:t>
                      </a:r>
                    </a:p>
                  </a:txBody>
                  <a:tcPr marL="68580" marR="68580" marT="0" marB="0" anchor="b"/>
                </a:tc>
                <a:tc>
                  <a:txBody>
                    <a:bodyPr/>
                    <a:lstStyle/>
                    <a:p>
                      <a:pPr algn="ctr">
                        <a:lnSpc>
                          <a:spcPct val="107000"/>
                        </a:lnSpc>
                        <a:spcAft>
                          <a:spcPts val="800"/>
                        </a:spcAft>
                      </a:pPr>
                      <a:r>
                        <a:rPr lang="en-IN" sz="2400" b="1" dirty="0"/>
                        <a:t>94.73%</a:t>
                      </a:r>
                    </a:p>
                  </a:txBody>
                  <a:tcPr marL="68580" marR="68580" marT="0" marB="0" anchor="b"/>
                </a:tc>
                <a:extLst>
                  <a:ext uri="{0D108BD9-81ED-4DB2-BD59-A6C34878D82A}">
                    <a16:rowId xmlns:a16="http://schemas.microsoft.com/office/drawing/2014/main" val="179871020"/>
                  </a:ext>
                </a:extLst>
              </a:tr>
              <a:tr h="848023">
                <a:tc>
                  <a:txBody>
                    <a:bodyPr/>
                    <a:lstStyle/>
                    <a:p>
                      <a:pPr>
                        <a:lnSpc>
                          <a:spcPct val="107000"/>
                        </a:lnSpc>
                        <a:spcAft>
                          <a:spcPts val="800"/>
                        </a:spcAft>
                      </a:pPr>
                      <a:r>
                        <a:rPr lang="en-IN" sz="3500">
                          <a:ln w="6731" cap="flat" cmpd="sng" algn="ctr">
                            <a:solidFill>
                              <a:srgbClr val="FFFFFF"/>
                            </a:solidFill>
                            <a:prstDash val="solid"/>
                            <a:round/>
                          </a:ln>
                          <a:effectLst>
                            <a:outerShdw dist="38100" dir="2700000" algn="bl">
                              <a:schemeClr val="accent5"/>
                            </a:outerShdw>
                          </a:effectLst>
                        </a:rPr>
                        <a:t>2016-17</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N" sz="2400" b="1"/>
                        <a:t>60</a:t>
                      </a:r>
                    </a:p>
                  </a:txBody>
                  <a:tcPr marL="68580" marR="68580" marT="0" marB="0" anchor="b"/>
                </a:tc>
                <a:tc>
                  <a:txBody>
                    <a:bodyPr/>
                    <a:lstStyle/>
                    <a:p>
                      <a:pPr algn="ctr">
                        <a:lnSpc>
                          <a:spcPct val="107000"/>
                        </a:lnSpc>
                        <a:spcAft>
                          <a:spcPts val="800"/>
                        </a:spcAft>
                      </a:pPr>
                      <a:r>
                        <a:rPr lang="en-IN" sz="2400" b="1" dirty="0"/>
                        <a:t>57</a:t>
                      </a:r>
                    </a:p>
                  </a:txBody>
                  <a:tcPr marL="68580" marR="68580" marT="0" marB="0" anchor="b"/>
                </a:tc>
                <a:tc>
                  <a:txBody>
                    <a:bodyPr/>
                    <a:lstStyle/>
                    <a:p>
                      <a:pPr algn="ctr">
                        <a:lnSpc>
                          <a:spcPct val="107000"/>
                        </a:lnSpc>
                        <a:spcAft>
                          <a:spcPts val="800"/>
                        </a:spcAft>
                      </a:pPr>
                      <a:r>
                        <a:rPr lang="en-IN" sz="2400" b="1"/>
                        <a:t>45</a:t>
                      </a:r>
                    </a:p>
                  </a:txBody>
                  <a:tcPr marL="68580" marR="68580" marT="0" marB="0" anchor="b"/>
                </a:tc>
                <a:tc>
                  <a:txBody>
                    <a:bodyPr/>
                    <a:lstStyle/>
                    <a:p>
                      <a:pPr algn="ctr">
                        <a:lnSpc>
                          <a:spcPct val="107000"/>
                        </a:lnSpc>
                        <a:spcAft>
                          <a:spcPts val="800"/>
                        </a:spcAft>
                      </a:pPr>
                      <a:r>
                        <a:rPr lang="en-IN" sz="2400" b="1" dirty="0"/>
                        <a:t>78.94%</a:t>
                      </a:r>
                    </a:p>
                  </a:txBody>
                  <a:tcPr marL="68580" marR="68580" marT="0" marB="0" anchor="b"/>
                </a:tc>
                <a:extLst>
                  <a:ext uri="{0D108BD9-81ED-4DB2-BD59-A6C34878D82A}">
                    <a16:rowId xmlns:a16="http://schemas.microsoft.com/office/drawing/2014/main" val="3941663982"/>
                  </a:ext>
                </a:extLst>
              </a:tr>
              <a:tr h="848023">
                <a:tc>
                  <a:txBody>
                    <a:bodyPr/>
                    <a:lstStyle/>
                    <a:p>
                      <a:pPr>
                        <a:lnSpc>
                          <a:spcPct val="107000"/>
                        </a:lnSpc>
                        <a:spcAft>
                          <a:spcPts val="800"/>
                        </a:spcAft>
                      </a:pPr>
                      <a:r>
                        <a:rPr lang="en-IN" sz="3500">
                          <a:ln w="6731" cap="flat" cmpd="sng" algn="ctr">
                            <a:solidFill>
                              <a:srgbClr val="FFFFFF"/>
                            </a:solidFill>
                            <a:prstDash val="solid"/>
                            <a:round/>
                          </a:ln>
                          <a:effectLst>
                            <a:outerShdw dist="38100" dir="2700000" algn="bl">
                              <a:schemeClr val="accent5"/>
                            </a:outerShdw>
                          </a:effectLst>
                        </a:rPr>
                        <a:t>2017-18</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N" sz="2400" b="1"/>
                        <a:t>78</a:t>
                      </a:r>
                    </a:p>
                  </a:txBody>
                  <a:tcPr marL="68580" marR="68580" marT="0" marB="0" anchor="b"/>
                </a:tc>
                <a:tc>
                  <a:txBody>
                    <a:bodyPr/>
                    <a:lstStyle/>
                    <a:p>
                      <a:pPr algn="ctr">
                        <a:lnSpc>
                          <a:spcPct val="107000"/>
                        </a:lnSpc>
                        <a:spcAft>
                          <a:spcPts val="800"/>
                        </a:spcAft>
                      </a:pPr>
                      <a:r>
                        <a:rPr lang="en-IN" sz="2400" b="1" dirty="0"/>
                        <a:t>72</a:t>
                      </a:r>
                    </a:p>
                  </a:txBody>
                  <a:tcPr marL="68580" marR="68580" marT="0" marB="0" anchor="b"/>
                </a:tc>
                <a:tc>
                  <a:txBody>
                    <a:bodyPr/>
                    <a:lstStyle/>
                    <a:p>
                      <a:pPr algn="ctr">
                        <a:lnSpc>
                          <a:spcPct val="107000"/>
                        </a:lnSpc>
                        <a:spcAft>
                          <a:spcPts val="800"/>
                        </a:spcAft>
                      </a:pPr>
                      <a:r>
                        <a:rPr lang="en-IN" sz="2400" b="1"/>
                        <a:t>51</a:t>
                      </a:r>
                    </a:p>
                  </a:txBody>
                  <a:tcPr marL="68580" marR="68580" marT="0" marB="0" anchor="b"/>
                </a:tc>
                <a:tc>
                  <a:txBody>
                    <a:bodyPr/>
                    <a:lstStyle/>
                    <a:p>
                      <a:pPr algn="ctr">
                        <a:lnSpc>
                          <a:spcPct val="107000"/>
                        </a:lnSpc>
                        <a:spcAft>
                          <a:spcPts val="800"/>
                        </a:spcAft>
                      </a:pPr>
                      <a:r>
                        <a:rPr lang="en-IN" sz="2400" b="1" dirty="0"/>
                        <a:t>70.83%</a:t>
                      </a:r>
                    </a:p>
                  </a:txBody>
                  <a:tcPr marL="68580" marR="68580" marT="0" marB="0" anchor="b"/>
                </a:tc>
                <a:extLst>
                  <a:ext uri="{0D108BD9-81ED-4DB2-BD59-A6C34878D82A}">
                    <a16:rowId xmlns:a16="http://schemas.microsoft.com/office/drawing/2014/main" val="3371467625"/>
                  </a:ext>
                </a:extLst>
              </a:tr>
              <a:tr h="848023">
                <a:tc>
                  <a:txBody>
                    <a:bodyPr/>
                    <a:lstStyle/>
                    <a:p>
                      <a:pPr>
                        <a:lnSpc>
                          <a:spcPct val="107000"/>
                        </a:lnSpc>
                        <a:spcAft>
                          <a:spcPts val="800"/>
                        </a:spcAft>
                      </a:pPr>
                      <a:r>
                        <a:rPr lang="en-IN" sz="3500">
                          <a:ln w="6731" cap="flat" cmpd="sng" algn="ctr">
                            <a:solidFill>
                              <a:srgbClr val="FFFFFF"/>
                            </a:solidFill>
                            <a:prstDash val="solid"/>
                            <a:round/>
                          </a:ln>
                          <a:effectLst>
                            <a:outerShdw dist="38100" dir="2700000" algn="bl">
                              <a:schemeClr val="accent5"/>
                            </a:outerShdw>
                          </a:effectLst>
                        </a:rPr>
                        <a:t>2018-19</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N" sz="2400" b="1"/>
                        <a:t>89</a:t>
                      </a:r>
                    </a:p>
                  </a:txBody>
                  <a:tcPr marL="68580" marR="68580" marT="0" marB="0" anchor="b"/>
                </a:tc>
                <a:tc>
                  <a:txBody>
                    <a:bodyPr/>
                    <a:lstStyle/>
                    <a:p>
                      <a:pPr algn="ctr">
                        <a:lnSpc>
                          <a:spcPct val="107000"/>
                        </a:lnSpc>
                        <a:spcAft>
                          <a:spcPts val="800"/>
                        </a:spcAft>
                      </a:pPr>
                      <a:r>
                        <a:rPr lang="en-IN" sz="2400" b="1" dirty="0"/>
                        <a:t>84</a:t>
                      </a:r>
                    </a:p>
                  </a:txBody>
                  <a:tcPr marL="68580" marR="68580" marT="0" marB="0" anchor="b"/>
                </a:tc>
                <a:tc>
                  <a:txBody>
                    <a:bodyPr/>
                    <a:lstStyle/>
                    <a:p>
                      <a:pPr algn="ctr">
                        <a:lnSpc>
                          <a:spcPct val="107000"/>
                        </a:lnSpc>
                        <a:spcAft>
                          <a:spcPts val="800"/>
                        </a:spcAft>
                      </a:pPr>
                      <a:r>
                        <a:rPr lang="en-IN" sz="2400" b="1"/>
                        <a:t>62</a:t>
                      </a:r>
                    </a:p>
                  </a:txBody>
                  <a:tcPr marL="68580" marR="68580" marT="0" marB="0" anchor="b"/>
                </a:tc>
                <a:tc>
                  <a:txBody>
                    <a:bodyPr/>
                    <a:lstStyle/>
                    <a:p>
                      <a:pPr algn="ctr">
                        <a:lnSpc>
                          <a:spcPct val="107000"/>
                        </a:lnSpc>
                        <a:spcAft>
                          <a:spcPts val="800"/>
                        </a:spcAft>
                      </a:pPr>
                      <a:r>
                        <a:rPr lang="en-IN" sz="2400" b="1" dirty="0"/>
                        <a:t>73.81%</a:t>
                      </a:r>
                    </a:p>
                  </a:txBody>
                  <a:tcPr marL="68580" marR="68580" marT="0" marB="0" anchor="b"/>
                </a:tc>
                <a:extLst>
                  <a:ext uri="{0D108BD9-81ED-4DB2-BD59-A6C34878D82A}">
                    <a16:rowId xmlns:a16="http://schemas.microsoft.com/office/drawing/2014/main" val="2843511277"/>
                  </a:ext>
                </a:extLst>
              </a:tr>
              <a:tr h="848023">
                <a:tc>
                  <a:txBody>
                    <a:bodyPr/>
                    <a:lstStyle/>
                    <a:p>
                      <a:pPr>
                        <a:lnSpc>
                          <a:spcPct val="107000"/>
                        </a:lnSpc>
                        <a:spcAft>
                          <a:spcPts val="800"/>
                        </a:spcAft>
                      </a:pPr>
                      <a:r>
                        <a:rPr lang="en-IN" sz="3500">
                          <a:ln w="6731" cap="flat" cmpd="sng" algn="ctr">
                            <a:solidFill>
                              <a:srgbClr val="FFFFFF"/>
                            </a:solidFill>
                            <a:prstDash val="solid"/>
                            <a:round/>
                          </a:ln>
                          <a:effectLst>
                            <a:outerShdw dist="38100" dir="2700000" algn="bl">
                              <a:schemeClr val="accent5"/>
                            </a:outerShdw>
                          </a:effectLst>
                        </a:rPr>
                        <a:t>2019-20</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N" sz="2400" b="1"/>
                        <a:t>95</a:t>
                      </a:r>
                    </a:p>
                  </a:txBody>
                  <a:tcPr marL="68580" marR="68580" marT="0" marB="0" anchor="b"/>
                </a:tc>
                <a:tc>
                  <a:txBody>
                    <a:bodyPr/>
                    <a:lstStyle/>
                    <a:p>
                      <a:pPr algn="ctr">
                        <a:lnSpc>
                          <a:spcPct val="107000"/>
                        </a:lnSpc>
                        <a:spcAft>
                          <a:spcPts val="800"/>
                        </a:spcAft>
                      </a:pPr>
                      <a:r>
                        <a:rPr lang="en-IN" sz="2400" b="1"/>
                        <a:t>95</a:t>
                      </a:r>
                    </a:p>
                  </a:txBody>
                  <a:tcPr marL="68580" marR="68580" marT="0" marB="0" anchor="b"/>
                </a:tc>
                <a:tc>
                  <a:txBody>
                    <a:bodyPr/>
                    <a:lstStyle/>
                    <a:p>
                      <a:pPr algn="ctr">
                        <a:lnSpc>
                          <a:spcPct val="107000"/>
                        </a:lnSpc>
                        <a:spcAft>
                          <a:spcPts val="800"/>
                        </a:spcAft>
                      </a:pPr>
                      <a:r>
                        <a:rPr lang="en-IN" sz="2400" b="1" dirty="0"/>
                        <a:t>93</a:t>
                      </a:r>
                    </a:p>
                  </a:txBody>
                  <a:tcPr marL="68580" marR="68580" marT="0" marB="0" anchor="b"/>
                </a:tc>
                <a:tc>
                  <a:txBody>
                    <a:bodyPr/>
                    <a:lstStyle/>
                    <a:p>
                      <a:pPr algn="ctr">
                        <a:lnSpc>
                          <a:spcPct val="107000"/>
                        </a:lnSpc>
                        <a:spcAft>
                          <a:spcPts val="800"/>
                        </a:spcAft>
                      </a:pPr>
                      <a:r>
                        <a:rPr lang="en-IN" sz="2400" b="1" dirty="0"/>
                        <a:t>97.87%</a:t>
                      </a:r>
                    </a:p>
                  </a:txBody>
                  <a:tcPr marL="68580" marR="68580" marT="0" marB="0" anchor="b"/>
                </a:tc>
                <a:extLst>
                  <a:ext uri="{0D108BD9-81ED-4DB2-BD59-A6C34878D82A}">
                    <a16:rowId xmlns:a16="http://schemas.microsoft.com/office/drawing/2014/main" val="3281523096"/>
                  </a:ext>
                </a:extLst>
              </a:tr>
            </a:tbl>
          </a:graphicData>
        </a:graphic>
      </p:graphicFrame>
      <p:sp>
        <p:nvSpPr>
          <p:cNvPr id="5" name="Rectangle 1">
            <a:extLst>
              <a:ext uri="{FF2B5EF4-FFF2-40B4-BE49-F238E27FC236}">
                <a16:creationId xmlns:a16="http://schemas.microsoft.com/office/drawing/2014/main" id="{F2DA852C-760E-421D-8ED1-1559153F19B1}"/>
              </a:ext>
            </a:extLst>
          </p:cNvPr>
          <p:cNvSpPr>
            <a:spLocks noChangeArrowheads="1"/>
          </p:cNvSpPr>
          <p:nvPr/>
        </p:nvSpPr>
        <p:spPr bwMode="auto">
          <a:xfrm>
            <a:off x="-1103183" y="0"/>
            <a:ext cx="1443058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spTree>
    <p:extLst>
      <p:ext uri="{BB962C8B-B14F-4D97-AF65-F5344CB8AC3E}">
        <p14:creationId xmlns:p14="http://schemas.microsoft.com/office/powerpoint/2010/main" val="939028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BAE70-7D78-4986-965D-F4D8820FAC00}"/>
              </a:ext>
            </a:extLst>
          </p:cNvPr>
          <p:cNvSpPr>
            <a:spLocks noGrp="1"/>
          </p:cNvSpPr>
          <p:nvPr>
            <p:ph type="title"/>
          </p:nvPr>
        </p:nvSpPr>
        <p:spPr>
          <a:xfrm>
            <a:off x="106877" y="148443"/>
            <a:ext cx="11863449" cy="801583"/>
          </a:xfrm>
        </p:spPr>
        <p:txBody>
          <a:bodyPr>
            <a:normAutofit/>
          </a:bodyPr>
          <a:lstStyle/>
          <a:p>
            <a:endParaRPr lang="en-IN" dirty="0"/>
          </a:p>
        </p:txBody>
      </p:sp>
      <p:sp>
        <p:nvSpPr>
          <p:cNvPr id="3" name="Content Placeholder 2">
            <a:extLst>
              <a:ext uri="{FF2B5EF4-FFF2-40B4-BE49-F238E27FC236}">
                <a16:creationId xmlns:a16="http://schemas.microsoft.com/office/drawing/2014/main" id="{7A7A5731-CA9C-4092-ABB6-F851A09478F1}"/>
              </a:ext>
            </a:extLst>
          </p:cNvPr>
          <p:cNvSpPr>
            <a:spLocks noGrp="1"/>
          </p:cNvSpPr>
          <p:nvPr>
            <p:ph idx="1"/>
          </p:nvPr>
        </p:nvSpPr>
        <p:spPr>
          <a:xfrm>
            <a:off x="106877" y="950026"/>
            <a:ext cx="11863449" cy="7020647"/>
          </a:xfrm>
        </p:spPr>
        <p:txBody>
          <a:bodyPr/>
          <a:lstStyle/>
          <a:p>
            <a:pPr marL="0" indent="0">
              <a:buNone/>
            </a:pPr>
            <a:endParaRPr lang="en-IN" dirty="0"/>
          </a:p>
        </p:txBody>
      </p:sp>
      <p:sp>
        <p:nvSpPr>
          <p:cNvPr id="4" name="Rectangle 2">
            <a:extLst>
              <a:ext uri="{FF2B5EF4-FFF2-40B4-BE49-F238E27FC236}">
                <a16:creationId xmlns:a16="http://schemas.microsoft.com/office/drawing/2014/main" id="{B4EADDE4-CC39-4A13-870B-8D201F298C1D}"/>
              </a:ext>
            </a:extLst>
          </p:cNvPr>
          <p:cNvSpPr>
            <a:spLocks noChangeArrowheads="1"/>
          </p:cNvSpPr>
          <p:nvPr/>
        </p:nvSpPr>
        <p:spPr bwMode="auto">
          <a:xfrm>
            <a:off x="-1" y="0"/>
            <a:ext cx="162424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5" name="Chart 4">
            <a:extLst>
              <a:ext uri="{FF2B5EF4-FFF2-40B4-BE49-F238E27FC236}">
                <a16:creationId xmlns:a16="http://schemas.microsoft.com/office/drawing/2014/main" id="{10672774-5088-41CB-9BB5-E9BF5CC307B5}"/>
              </a:ext>
            </a:extLst>
          </p:cNvPr>
          <p:cNvGraphicFramePr/>
          <p:nvPr>
            <p:extLst>
              <p:ext uri="{D42A27DB-BD31-4B8C-83A1-F6EECF244321}">
                <p14:modId xmlns:p14="http://schemas.microsoft.com/office/powerpoint/2010/main" val="2218515266"/>
              </p:ext>
            </p:extLst>
          </p:nvPr>
        </p:nvGraphicFramePr>
        <p:xfrm>
          <a:off x="0" y="-1"/>
          <a:ext cx="11970326" cy="6709557"/>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a:extLst>
              <a:ext uri="{FF2B5EF4-FFF2-40B4-BE49-F238E27FC236}">
                <a16:creationId xmlns:a16="http://schemas.microsoft.com/office/drawing/2014/main" id="{CF0AB327-F840-4447-BC48-41DC9EF540E2}"/>
              </a:ext>
            </a:extLst>
          </p:cNvPr>
          <p:cNvSpPr>
            <a:spLocks noChangeArrowheads="1"/>
          </p:cNvSpPr>
          <p:nvPr/>
        </p:nvSpPr>
        <p:spPr bwMode="auto">
          <a:xfrm>
            <a:off x="-1" y="6083300"/>
            <a:ext cx="162424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spTree>
    <p:extLst>
      <p:ext uri="{BB962C8B-B14F-4D97-AF65-F5344CB8AC3E}">
        <p14:creationId xmlns:p14="http://schemas.microsoft.com/office/powerpoint/2010/main" val="1605162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94C329C-DC31-4283-B8F9-F6749D24F8C7}"/>
              </a:ext>
            </a:extLst>
          </p:cNvPr>
          <p:cNvGraphicFramePr>
            <a:graphicFrameLocks noGrp="1"/>
          </p:cNvGraphicFramePr>
          <p:nvPr>
            <p:ph idx="1"/>
            <p:extLst>
              <p:ext uri="{D42A27DB-BD31-4B8C-83A1-F6EECF244321}">
                <p14:modId xmlns:p14="http://schemas.microsoft.com/office/powerpoint/2010/main" val="2654047248"/>
              </p:ext>
            </p:extLst>
          </p:nvPr>
        </p:nvGraphicFramePr>
        <p:xfrm>
          <a:off x="241465" y="142503"/>
          <a:ext cx="11709070" cy="6174773"/>
        </p:xfrm>
        <a:graphic>
          <a:graphicData uri="http://schemas.openxmlformats.org/drawingml/2006/table">
            <a:tbl>
              <a:tblPr firstRow="1" firstCol="1" bandRow="1">
                <a:tableStyleId>{5C22544A-7EE6-4342-B048-85BDC9FD1C3A}</a:tableStyleId>
              </a:tblPr>
              <a:tblGrid>
                <a:gridCol w="1825038">
                  <a:extLst>
                    <a:ext uri="{9D8B030D-6E8A-4147-A177-3AD203B41FA5}">
                      <a16:colId xmlns:a16="http://schemas.microsoft.com/office/drawing/2014/main" val="1873303487"/>
                    </a:ext>
                  </a:extLst>
                </a:gridCol>
                <a:gridCol w="2819400">
                  <a:extLst>
                    <a:ext uri="{9D8B030D-6E8A-4147-A177-3AD203B41FA5}">
                      <a16:colId xmlns:a16="http://schemas.microsoft.com/office/drawing/2014/main" val="646199360"/>
                    </a:ext>
                  </a:extLst>
                </a:gridCol>
                <a:gridCol w="2804160">
                  <a:extLst>
                    <a:ext uri="{9D8B030D-6E8A-4147-A177-3AD203B41FA5}">
                      <a16:colId xmlns:a16="http://schemas.microsoft.com/office/drawing/2014/main" val="290492310"/>
                    </a:ext>
                  </a:extLst>
                </a:gridCol>
                <a:gridCol w="2258254">
                  <a:extLst>
                    <a:ext uri="{9D8B030D-6E8A-4147-A177-3AD203B41FA5}">
                      <a16:colId xmlns:a16="http://schemas.microsoft.com/office/drawing/2014/main" val="1075832753"/>
                    </a:ext>
                  </a:extLst>
                </a:gridCol>
                <a:gridCol w="2002218">
                  <a:extLst>
                    <a:ext uri="{9D8B030D-6E8A-4147-A177-3AD203B41FA5}">
                      <a16:colId xmlns:a16="http://schemas.microsoft.com/office/drawing/2014/main" val="2557202100"/>
                    </a:ext>
                  </a:extLst>
                </a:gridCol>
              </a:tblGrid>
              <a:tr h="985257">
                <a:tc gridSpan="5">
                  <a:txBody>
                    <a:bodyPr/>
                    <a:lstStyle/>
                    <a:p>
                      <a:pPr algn="ctr">
                        <a:lnSpc>
                          <a:spcPct val="107000"/>
                        </a:lnSpc>
                        <a:spcAft>
                          <a:spcPts val="800"/>
                        </a:spcAft>
                      </a:pPr>
                      <a:r>
                        <a:rPr lang="en-IN" sz="3200" dirty="0">
                          <a:solidFill>
                            <a:schemeClr val="tx1"/>
                          </a:solidFill>
                        </a:rPr>
                        <a:t>EXAM RESULT (M.Sc. MATHEMATICS)</a:t>
                      </a:r>
                    </a:p>
                  </a:txBody>
                  <a:tcPr marL="62995" marR="62995" marT="0" marB="0" anchor="b"/>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165222332"/>
                  </a:ext>
                </a:extLst>
              </a:tr>
              <a:tr h="1297379">
                <a:tc>
                  <a:txBody>
                    <a:bodyPr/>
                    <a:lstStyle/>
                    <a:p>
                      <a:pPr>
                        <a:lnSpc>
                          <a:spcPct val="107000"/>
                        </a:lnSpc>
                        <a:spcAft>
                          <a:spcPts val="800"/>
                        </a:spcAft>
                      </a:pPr>
                      <a:r>
                        <a:rPr lang="en-IN" sz="3200" dirty="0">
                          <a:ln w="6604" cap="flat" cmpd="sng" algn="ctr">
                            <a:solidFill>
                              <a:srgbClr val="BD582C"/>
                            </a:solidFill>
                            <a:prstDash val="solid"/>
                            <a:round/>
                          </a:ln>
                          <a:solidFill>
                            <a:schemeClr val="tx1"/>
                          </a:solidFill>
                          <a:effectLst>
                            <a:outerShdw dist="38100" dir="2700000" algn="tl">
                              <a:schemeClr val="accent2"/>
                            </a:outerShdw>
                          </a:effectLst>
                        </a:rPr>
                        <a:t>YEAR</a:t>
                      </a:r>
                      <a:endParaRPr lang="en-IN" sz="3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995" marR="62995" marT="0" marB="0" anchor="b"/>
                </a:tc>
                <a:tc>
                  <a:txBody>
                    <a:bodyPr/>
                    <a:lstStyle/>
                    <a:p>
                      <a:pPr>
                        <a:lnSpc>
                          <a:spcPct val="107000"/>
                        </a:lnSpc>
                        <a:spcAft>
                          <a:spcPts val="800"/>
                        </a:spcAft>
                      </a:pPr>
                      <a:r>
                        <a:rPr lang="en-IN" sz="3200" dirty="0">
                          <a:solidFill>
                            <a:schemeClr val="tx1"/>
                          </a:solidFill>
                        </a:rPr>
                        <a:t>ENROLLED IN M.Sc.-IV</a:t>
                      </a:r>
                    </a:p>
                  </a:txBody>
                  <a:tcPr marL="62995" marR="62995" marT="0" marB="0" anchor="b"/>
                </a:tc>
                <a:tc>
                  <a:txBody>
                    <a:bodyPr/>
                    <a:lstStyle/>
                    <a:p>
                      <a:pPr>
                        <a:lnSpc>
                          <a:spcPct val="107000"/>
                        </a:lnSpc>
                        <a:spcAft>
                          <a:spcPts val="800"/>
                        </a:spcAft>
                      </a:pPr>
                      <a:r>
                        <a:rPr lang="en-IN" sz="3200" dirty="0">
                          <a:solidFill>
                            <a:schemeClr val="tx1"/>
                          </a:solidFill>
                        </a:rPr>
                        <a:t>APPEARED </a:t>
                      </a:r>
                    </a:p>
                    <a:p>
                      <a:pPr>
                        <a:lnSpc>
                          <a:spcPct val="107000"/>
                        </a:lnSpc>
                        <a:spcAft>
                          <a:spcPts val="800"/>
                        </a:spcAft>
                      </a:pPr>
                      <a:r>
                        <a:rPr lang="en-IN" sz="3200" dirty="0">
                          <a:solidFill>
                            <a:schemeClr val="tx1"/>
                          </a:solidFill>
                        </a:rPr>
                        <a:t>IN M.Sc.-IV</a:t>
                      </a:r>
                    </a:p>
                  </a:txBody>
                  <a:tcPr marL="62995" marR="62995" marT="0" marB="0" anchor="b"/>
                </a:tc>
                <a:tc>
                  <a:txBody>
                    <a:bodyPr/>
                    <a:lstStyle/>
                    <a:p>
                      <a:pPr>
                        <a:lnSpc>
                          <a:spcPct val="107000"/>
                        </a:lnSpc>
                        <a:spcAft>
                          <a:spcPts val="800"/>
                        </a:spcAft>
                      </a:pPr>
                      <a:r>
                        <a:rPr lang="en-IN" sz="3200" dirty="0">
                          <a:solidFill>
                            <a:schemeClr val="tx1"/>
                          </a:solidFill>
                        </a:rPr>
                        <a:t>PASS</a:t>
                      </a:r>
                    </a:p>
                    <a:p>
                      <a:pPr>
                        <a:lnSpc>
                          <a:spcPct val="107000"/>
                        </a:lnSpc>
                        <a:spcAft>
                          <a:spcPts val="800"/>
                        </a:spcAft>
                      </a:pPr>
                      <a:r>
                        <a:rPr lang="en-IN" sz="3200" dirty="0">
                          <a:solidFill>
                            <a:schemeClr val="tx1"/>
                          </a:solidFill>
                        </a:rPr>
                        <a:t>IN M.Sc.-IV</a:t>
                      </a:r>
                    </a:p>
                  </a:txBody>
                  <a:tcPr marL="62995" marR="62995" marT="0" marB="0" anchor="b"/>
                </a:tc>
                <a:tc>
                  <a:txBody>
                    <a:bodyPr/>
                    <a:lstStyle/>
                    <a:p>
                      <a:pPr>
                        <a:lnSpc>
                          <a:spcPct val="107000"/>
                        </a:lnSpc>
                        <a:spcAft>
                          <a:spcPts val="800"/>
                        </a:spcAft>
                      </a:pPr>
                      <a:r>
                        <a:rPr lang="en-IN" sz="3200" dirty="0">
                          <a:solidFill>
                            <a:schemeClr val="tx1"/>
                          </a:solidFill>
                        </a:rPr>
                        <a:t>PASS%</a:t>
                      </a:r>
                    </a:p>
                    <a:p>
                      <a:pPr>
                        <a:lnSpc>
                          <a:spcPct val="107000"/>
                        </a:lnSpc>
                        <a:spcAft>
                          <a:spcPts val="800"/>
                        </a:spcAft>
                      </a:pPr>
                      <a:endParaRPr lang="en-IN" sz="3200" dirty="0">
                        <a:solidFill>
                          <a:schemeClr val="tx1"/>
                        </a:solidFill>
                      </a:endParaRPr>
                    </a:p>
                  </a:txBody>
                  <a:tcPr marL="62995" marR="62995" marT="0" marB="0" anchor="b"/>
                </a:tc>
                <a:extLst>
                  <a:ext uri="{0D108BD9-81ED-4DB2-BD59-A6C34878D82A}">
                    <a16:rowId xmlns:a16="http://schemas.microsoft.com/office/drawing/2014/main" val="565885752"/>
                  </a:ext>
                </a:extLst>
              </a:tr>
              <a:tr h="1297379">
                <a:tc>
                  <a:txBody>
                    <a:bodyPr/>
                    <a:lstStyle/>
                    <a:p>
                      <a:pPr>
                        <a:lnSpc>
                          <a:spcPct val="107000"/>
                        </a:lnSpc>
                        <a:spcAft>
                          <a:spcPts val="800"/>
                        </a:spcAft>
                      </a:pPr>
                      <a:r>
                        <a:rPr lang="en-IN" sz="3200" dirty="0">
                          <a:ln w="6604" cap="flat" cmpd="sng" algn="ctr">
                            <a:solidFill>
                              <a:srgbClr val="BD582C"/>
                            </a:solidFill>
                            <a:prstDash val="solid"/>
                            <a:round/>
                          </a:ln>
                          <a:solidFill>
                            <a:schemeClr val="tx1"/>
                          </a:solidFill>
                          <a:effectLst>
                            <a:outerShdw dist="38100" dir="2700000" algn="tl">
                              <a:schemeClr val="accent2"/>
                            </a:outerShdw>
                          </a:effectLst>
                        </a:rPr>
                        <a:t>2017-18</a:t>
                      </a:r>
                      <a:endParaRPr lang="en-IN" sz="3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995" marR="62995" marT="0" marB="0" anchor="b"/>
                </a:tc>
                <a:tc>
                  <a:txBody>
                    <a:bodyPr/>
                    <a:lstStyle/>
                    <a:p>
                      <a:pPr algn="ctr">
                        <a:lnSpc>
                          <a:spcPct val="107000"/>
                        </a:lnSpc>
                        <a:spcAft>
                          <a:spcPts val="800"/>
                        </a:spcAft>
                      </a:pPr>
                      <a:r>
                        <a:rPr lang="en-US" sz="3200" dirty="0">
                          <a:solidFill>
                            <a:schemeClr val="tx1"/>
                          </a:solidFill>
                        </a:rPr>
                        <a:t>NA</a:t>
                      </a:r>
                      <a:endParaRPr lang="en-IN" sz="3200" dirty="0">
                        <a:solidFill>
                          <a:schemeClr val="tx1"/>
                        </a:solidFill>
                      </a:endParaRPr>
                    </a:p>
                  </a:txBody>
                  <a:tcPr marL="62995" marR="62995" marT="0" marB="0" anchor="b"/>
                </a:tc>
                <a:tc>
                  <a:txBody>
                    <a:bodyPr/>
                    <a:lstStyle/>
                    <a:p>
                      <a:pPr algn="ctr">
                        <a:lnSpc>
                          <a:spcPct val="107000"/>
                        </a:lnSpc>
                        <a:spcAft>
                          <a:spcPts val="800"/>
                        </a:spcAft>
                      </a:pPr>
                      <a:r>
                        <a:rPr lang="en-IN" sz="3200" dirty="0">
                          <a:solidFill>
                            <a:schemeClr val="tx1"/>
                          </a:solidFill>
                        </a:rPr>
                        <a:t>NA</a:t>
                      </a:r>
                    </a:p>
                  </a:txBody>
                  <a:tcPr marL="62995" marR="62995" marT="0" marB="0" anchor="b"/>
                </a:tc>
                <a:tc>
                  <a:txBody>
                    <a:bodyPr/>
                    <a:lstStyle/>
                    <a:p>
                      <a:pPr algn="ctr">
                        <a:lnSpc>
                          <a:spcPct val="107000"/>
                        </a:lnSpc>
                        <a:spcAft>
                          <a:spcPts val="800"/>
                        </a:spcAft>
                      </a:pPr>
                      <a:r>
                        <a:rPr lang="en-IN" sz="3200" dirty="0">
                          <a:solidFill>
                            <a:schemeClr val="tx1"/>
                          </a:solidFill>
                        </a:rPr>
                        <a:t>NA</a:t>
                      </a:r>
                    </a:p>
                  </a:txBody>
                  <a:tcPr marL="62995" marR="62995" marT="0" marB="0" anchor="b"/>
                </a:tc>
                <a:tc>
                  <a:txBody>
                    <a:bodyPr/>
                    <a:lstStyle/>
                    <a:p>
                      <a:pPr algn="ctr">
                        <a:lnSpc>
                          <a:spcPct val="107000"/>
                        </a:lnSpc>
                        <a:spcAft>
                          <a:spcPts val="800"/>
                        </a:spcAft>
                      </a:pPr>
                      <a:r>
                        <a:rPr lang="en-IN" sz="3200" dirty="0">
                          <a:solidFill>
                            <a:schemeClr val="tx1"/>
                          </a:solidFill>
                        </a:rPr>
                        <a:t>NA</a:t>
                      </a:r>
                    </a:p>
                  </a:txBody>
                  <a:tcPr marL="62995" marR="62995" marT="0" marB="0" anchor="b"/>
                </a:tc>
                <a:extLst>
                  <a:ext uri="{0D108BD9-81ED-4DB2-BD59-A6C34878D82A}">
                    <a16:rowId xmlns:a16="http://schemas.microsoft.com/office/drawing/2014/main" val="1572776148"/>
                  </a:ext>
                </a:extLst>
              </a:tr>
              <a:tr h="1297379">
                <a:tc>
                  <a:txBody>
                    <a:bodyPr/>
                    <a:lstStyle/>
                    <a:p>
                      <a:pPr>
                        <a:lnSpc>
                          <a:spcPct val="107000"/>
                        </a:lnSpc>
                        <a:spcAft>
                          <a:spcPts val="800"/>
                        </a:spcAft>
                      </a:pPr>
                      <a:r>
                        <a:rPr lang="en-IN" sz="3200" dirty="0">
                          <a:ln w="6604" cap="flat" cmpd="sng" algn="ctr">
                            <a:solidFill>
                              <a:srgbClr val="BD582C"/>
                            </a:solidFill>
                            <a:prstDash val="solid"/>
                            <a:round/>
                          </a:ln>
                          <a:solidFill>
                            <a:schemeClr val="tx1"/>
                          </a:solidFill>
                          <a:effectLst>
                            <a:outerShdw dist="38100" dir="2700000" algn="tl">
                              <a:schemeClr val="accent2"/>
                            </a:outerShdw>
                          </a:effectLst>
                        </a:rPr>
                        <a:t>2018-19</a:t>
                      </a:r>
                      <a:endParaRPr lang="en-IN" sz="3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995" marR="62995" marT="0" marB="0" anchor="b"/>
                </a:tc>
                <a:tc>
                  <a:txBody>
                    <a:bodyPr/>
                    <a:lstStyle/>
                    <a:p>
                      <a:pPr algn="ctr">
                        <a:lnSpc>
                          <a:spcPct val="107000"/>
                        </a:lnSpc>
                        <a:spcAft>
                          <a:spcPts val="800"/>
                        </a:spcAft>
                      </a:pPr>
                      <a:r>
                        <a:rPr lang="en-IN" sz="3200" dirty="0">
                          <a:solidFill>
                            <a:schemeClr val="tx1"/>
                          </a:solidFill>
                        </a:rPr>
                        <a:t>5</a:t>
                      </a:r>
                    </a:p>
                  </a:txBody>
                  <a:tcPr marL="62995" marR="62995" marT="0" marB="0" anchor="b"/>
                </a:tc>
                <a:tc>
                  <a:txBody>
                    <a:bodyPr/>
                    <a:lstStyle/>
                    <a:p>
                      <a:pPr algn="ctr">
                        <a:lnSpc>
                          <a:spcPct val="107000"/>
                        </a:lnSpc>
                        <a:spcAft>
                          <a:spcPts val="800"/>
                        </a:spcAft>
                      </a:pPr>
                      <a:r>
                        <a:rPr lang="en-IN" sz="3200">
                          <a:solidFill>
                            <a:schemeClr val="tx1"/>
                          </a:solidFill>
                        </a:rPr>
                        <a:t>5</a:t>
                      </a:r>
                    </a:p>
                  </a:txBody>
                  <a:tcPr marL="62995" marR="62995" marT="0" marB="0" anchor="b"/>
                </a:tc>
                <a:tc>
                  <a:txBody>
                    <a:bodyPr/>
                    <a:lstStyle/>
                    <a:p>
                      <a:pPr algn="ctr">
                        <a:lnSpc>
                          <a:spcPct val="107000"/>
                        </a:lnSpc>
                        <a:spcAft>
                          <a:spcPts val="800"/>
                        </a:spcAft>
                      </a:pPr>
                      <a:r>
                        <a:rPr lang="en-IN" sz="3200">
                          <a:solidFill>
                            <a:schemeClr val="tx1"/>
                          </a:solidFill>
                        </a:rPr>
                        <a:t>3</a:t>
                      </a:r>
                    </a:p>
                  </a:txBody>
                  <a:tcPr marL="62995" marR="62995" marT="0" marB="0" anchor="b"/>
                </a:tc>
                <a:tc>
                  <a:txBody>
                    <a:bodyPr/>
                    <a:lstStyle/>
                    <a:p>
                      <a:pPr algn="ctr">
                        <a:lnSpc>
                          <a:spcPct val="107000"/>
                        </a:lnSpc>
                        <a:spcAft>
                          <a:spcPts val="800"/>
                        </a:spcAft>
                      </a:pPr>
                      <a:r>
                        <a:rPr lang="en-IN" sz="3200" dirty="0">
                          <a:solidFill>
                            <a:schemeClr val="tx1"/>
                          </a:solidFill>
                        </a:rPr>
                        <a:t>60.00%</a:t>
                      </a:r>
                    </a:p>
                  </a:txBody>
                  <a:tcPr marL="62995" marR="62995" marT="0" marB="0" anchor="b"/>
                </a:tc>
                <a:extLst>
                  <a:ext uri="{0D108BD9-81ED-4DB2-BD59-A6C34878D82A}">
                    <a16:rowId xmlns:a16="http://schemas.microsoft.com/office/drawing/2014/main" val="1114929843"/>
                  </a:ext>
                </a:extLst>
              </a:tr>
              <a:tr h="1297379">
                <a:tc>
                  <a:txBody>
                    <a:bodyPr/>
                    <a:lstStyle/>
                    <a:p>
                      <a:pPr>
                        <a:lnSpc>
                          <a:spcPct val="107000"/>
                        </a:lnSpc>
                        <a:spcAft>
                          <a:spcPts val="800"/>
                        </a:spcAft>
                      </a:pPr>
                      <a:r>
                        <a:rPr lang="en-IN" sz="3200">
                          <a:ln w="6604" cap="flat" cmpd="sng" algn="ctr">
                            <a:solidFill>
                              <a:srgbClr val="BD582C"/>
                            </a:solidFill>
                            <a:prstDash val="solid"/>
                            <a:round/>
                          </a:ln>
                          <a:solidFill>
                            <a:schemeClr val="tx1"/>
                          </a:solidFill>
                          <a:effectLst>
                            <a:outerShdw dist="38100" dir="2700000" algn="tl">
                              <a:schemeClr val="accent2"/>
                            </a:outerShdw>
                          </a:effectLst>
                        </a:rPr>
                        <a:t>2019-20</a:t>
                      </a:r>
                      <a:endParaRPr lang="en-IN" sz="3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995" marR="62995" marT="0" marB="0" anchor="b"/>
                </a:tc>
                <a:tc>
                  <a:txBody>
                    <a:bodyPr/>
                    <a:lstStyle/>
                    <a:p>
                      <a:pPr algn="ctr">
                        <a:lnSpc>
                          <a:spcPct val="107000"/>
                        </a:lnSpc>
                        <a:spcAft>
                          <a:spcPts val="800"/>
                        </a:spcAft>
                      </a:pPr>
                      <a:r>
                        <a:rPr lang="en-IN" sz="3200" dirty="0">
                          <a:solidFill>
                            <a:schemeClr val="tx1"/>
                          </a:solidFill>
                        </a:rPr>
                        <a:t>19</a:t>
                      </a:r>
                    </a:p>
                  </a:txBody>
                  <a:tcPr marL="62995" marR="62995" marT="0" marB="0" anchor="b"/>
                </a:tc>
                <a:tc>
                  <a:txBody>
                    <a:bodyPr/>
                    <a:lstStyle/>
                    <a:p>
                      <a:pPr algn="ctr">
                        <a:lnSpc>
                          <a:spcPct val="107000"/>
                        </a:lnSpc>
                        <a:spcAft>
                          <a:spcPts val="800"/>
                        </a:spcAft>
                      </a:pPr>
                      <a:r>
                        <a:rPr lang="en-IN" sz="3200" dirty="0">
                          <a:solidFill>
                            <a:schemeClr val="tx1"/>
                          </a:solidFill>
                        </a:rPr>
                        <a:t>19</a:t>
                      </a:r>
                    </a:p>
                  </a:txBody>
                  <a:tcPr marL="62995" marR="62995" marT="0" marB="0" anchor="b"/>
                </a:tc>
                <a:tc>
                  <a:txBody>
                    <a:bodyPr/>
                    <a:lstStyle/>
                    <a:p>
                      <a:pPr algn="ctr">
                        <a:lnSpc>
                          <a:spcPct val="107000"/>
                        </a:lnSpc>
                        <a:spcAft>
                          <a:spcPts val="800"/>
                        </a:spcAft>
                      </a:pPr>
                      <a:r>
                        <a:rPr lang="en-IN" sz="3200" dirty="0">
                          <a:solidFill>
                            <a:schemeClr val="tx1"/>
                          </a:solidFill>
                        </a:rPr>
                        <a:t>18</a:t>
                      </a:r>
                    </a:p>
                  </a:txBody>
                  <a:tcPr marL="62995" marR="62995" marT="0" marB="0" anchor="b"/>
                </a:tc>
                <a:tc>
                  <a:txBody>
                    <a:bodyPr/>
                    <a:lstStyle/>
                    <a:p>
                      <a:pPr algn="ctr">
                        <a:lnSpc>
                          <a:spcPct val="107000"/>
                        </a:lnSpc>
                        <a:spcAft>
                          <a:spcPts val="800"/>
                        </a:spcAft>
                      </a:pPr>
                      <a:r>
                        <a:rPr lang="en-IN" sz="3200" dirty="0">
                          <a:solidFill>
                            <a:schemeClr val="tx1"/>
                          </a:solidFill>
                        </a:rPr>
                        <a:t>90.00%</a:t>
                      </a:r>
                    </a:p>
                  </a:txBody>
                  <a:tcPr marL="62995" marR="62995" marT="0" marB="0" anchor="b"/>
                </a:tc>
                <a:extLst>
                  <a:ext uri="{0D108BD9-81ED-4DB2-BD59-A6C34878D82A}">
                    <a16:rowId xmlns:a16="http://schemas.microsoft.com/office/drawing/2014/main" val="3332574765"/>
                  </a:ext>
                </a:extLst>
              </a:tr>
            </a:tbl>
          </a:graphicData>
        </a:graphic>
      </p:graphicFrame>
      <p:sp>
        <p:nvSpPr>
          <p:cNvPr id="7" name="Rectangle 3">
            <a:extLst>
              <a:ext uri="{FF2B5EF4-FFF2-40B4-BE49-F238E27FC236}">
                <a16:creationId xmlns:a16="http://schemas.microsoft.com/office/drawing/2014/main" id="{8C74B2C6-C1ED-4EFA-AD0A-69C6483D5483}"/>
              </a:ext>
            </a:extLst>
          </p:cNvPr>
          <p:cNvSpPr>
            <a:spLocks noChangeArrowheads="1"/>
          </p:cNvSpPr>
          <p:nvPr/>
        </p:nvSpPr>
        <p:spPr bwMode="auto">
          <a:xfrm>
            <a:off x="1506538" y="34718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Tree>
    <p:extLst>
      <p:ext uri="{BB962C8B-B14F-4D97-AF65-F5344CB8AC3E}">
        <p14:creationId xmlns:p14="http://schemas.microsoft.com/office/powerpoint/2010/main" val="639095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2519E-4A0B-4BA5-9338-D2ED58193746}"/>
              </a:ext>
            </a:extLst>
          </p:cNvPr>
          <p:cNvSpPr>
            <a:spLocks noGrp="1"/>
          </p:cNvSpPr>
          <p:nvPr>
            <p:ph type="title"/>
          </p:nvPr>
        </p:nvSpPr>
        <p:spPr>
          <a:xfrm>
            <a:off x="838200" y="365125"/>
            <a:ext cx="10408920" cy="488315"/>
          </a:xfrm>
        </p:spPr>
        <p:txBody>
          <a:bodyPr>
            <a:normAutofit/>
          </a:bodyPr>
          <a:lstStyle/>
          <a:p>
            <a:pPr algn="ctr"/>
            <a:r>
              <a:rPr lang="en-US" sz="2400" b="1" dirty="0"/>
              <a:t>RESULTS OF M.Sc.-IV SEM, AS ON 30.09.2021 (AISHE)</a:t>
            </a:r>
            <a:endParaRPr lang="en-IN" sz="2400" b="1" dirty="0"/>
          </a:p>
        </p:txBody>
      </p:sp>
      <p:graphicFrame>
        <p:nvGraphicFramePr>
          <p:cNvPr id="4" name="Chart 3">
            <a:extLst>
              <a:ext uri="{FF2B5EF4-FFF2-40B4-BE49-F238E27FC236}">
                <a16:creationId xmlns:a16="http://schemas.microsoft.com/office/drawing/2014/main" id="{C05D853E-0D70-4F65-8E06-E131C3659F2D}"/>
              </a:ext>
            </a:extLst>
          </p:cNvPr>
          <p:cNvGraphicFramePr>
            <a:graphicFrameLocks/>
          </p:cNvGraphicFramePr>
          <p:nvPr>
            <p:extLst>
              <p:ext uri="{D42A27DB-BD31-4B8C-83A1-F6EECF244321}">
                <p14:modId xmlns:p14="http://schemas.microsoft.com/office/powerpoint/2010/main" val="2832824252"/>
              </p:ext>
            </p:extLst>
          </p:nvPr>
        </p:nvGraphicFramePr>
        <p:xfrm>
          <a:off x="960120" y="853440"/>
          <a:ext cx="10287000" cy="5760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7723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2A162-8867-4011-BF7C-A153DFB09018}"/>
              </a:ext>
            </a:extLst>
          </p:cNvPr>
          <p:cNvSpPr>
            <a:spLocks noGrp="1"/>
          </p:cNvSpPr>
          <p:nvPr>
            <p:ph type="title"/>
          </p:nvPr>
        </p:nvSpPr>
        <p:spPr>
          <a:xfrm>
            <a:off x="409433" y="283238"/>
            <a:ext cx="11163868" cy="752475"/>
          </a:xfrm>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p:spPr>
        <p:txBody>
          <a:bodyPr/>
          <a:lstStyle/>
          <a:p>
            <a:pPr algn="ctr"/>
            <a:r>
              <a:rPr lang="en-US" dirty="0"/>
              <a:t>PROGRAM ORGANIZED </a:t>
            </a:r>
            <a:endParaRPr lang="en-IN" dirty="0"/>
          </a:p>
        </p:txBody>
      </p:sp>
      <p:sp>
        <p:nvSpPr>
          <p:cNvPr id="3" name="Content Placeholder 2">
            <a:extLst>
              <a:ext uri="{FF2B5EF4-FFF2-40B4-BE49-F238E27FC236}">
                <a16:creationId xmlns:a16="http://schemas.microsoft.com/office/drawing/2014/main" id="{366F211E-78BB-48A2-9C28-C14BBAA963A2}"/>
              </a:ext>
            </a:extLst>
          </p:cNvPr>
          <p:cNvSpPr>
            <a:spLocks noGrp="1"/>
          </p:cNvSpPr>
          <p:nvPr>
            <p:ph idx="1"/>
          </p:nvPr>
        </p:nvSpPr>
        <p:spPr>
          <a:xfrm>
            <a:off x="409433" y="1117600"/>
            <a:ext cx="11163868" cy="5375275"/>
          </a:xfr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p:spPr>
        <p:txBody>
          <a:bodyPr>
            <a:normAutofit fontScale="32500" lnSpcReduction="20000"/>
          </a:bodyPr>
          <a:lstStyle/>
          <a:p>
            <a:r>
              <a:rPr lang="en-US" sz="9600" b="1" dirty="0"/>
              <a:t>PARENT MEET 14.12.2018</a:t>
            </a:r>
          </a:p>
          <a:p>
            <a:r>
              <a:rPr lang="en-US" sz="9600" b="1" dirty="0"/>
              <a:t>MATHS DAY-IMPORTANCE OF ZERO 28.12.2018</a:t>
            </a:r>
          </a:p>
          <a:p>
            <a:r>
              <a:rPr lang="en-US" sz="9600" b="1" dirty="0"/>
              <a:t>MADHAV MATHEMATICS COMPETITION EXAM  12.01.2019</a:t>
            </a:r>
          </a:p>
          <a:p>
            <a:r>
              <a:rPr lang="en-US" sz="9600" b="1" dirty="0"/>
              <a:t>NET EXAM AWARENESS GUEST LECTURE-1 on date Nov.-2019</a:t>
            </a:r>
          </a:p>
          <a:p>
            <a:r>
              <a:rPr lang="en-US" sz="9600" b="1" dirty="0"/>
              <a:t>NET EXAM AWARENESS GUEST LECTURE-2 28.02.2020</a:t>
            </a:r>
          </a:p>
          <a:p>
            <a:r>
              <a:rPr lang="en-US" sz="9600" b="1" dirty="0"/>
              <a:t>SCIENCE QUIZ UNDER THE IQAC 28.02.2016</a:t>
            </a:r>
          </a:p>
          <a:p>
            <a:r>
              <a:rPr lang="en-US" sz="9600" b="1" dirty="0"/>
              <a:t>MUKHYAMANTRI YUVA SWAVLAMBEN YOJNA-MYSY WORKSHOP </a:t>
            </a:r>
          </a:p>
          <a:p>
            <a:r>
              <a:rPr lang="en-US" sz="9600" b="1" dirty="0"/>
              <a:t>CHIPS DATA FITTING OF ALL STUDENTS IN 2015-16 WITH IQAC</a:t>
            </a:r>
          </a:p>
          <a:p>
            <a:pPr marL="0" indent="0">
              <a:buNone/>
            </a:pPr>
            <a:endParaRPr lang="en-US" sz="3500"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IN" dirty="0"/>
          </a:p>
        </p:txBody>
      </p:sp>
    </p:spTree>
    <p:extLst>
      <p:ext uri="{BB962C8B-B14F-4D97-AF65-F5344CB8AC3E}">
        <p14:creationId xmlns:p14="http://schemas.microsoft.com/office/powerpoint/2010/main" val="1812269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D6CCA-9482-4E3D-AF82-DCBD81A4C239}"/>
              </a:ext>
            </a:extLst>
          </p:cNvPr>
          <p:cNvSpPr>
            <a:spLocks noGrp="1"/>
          </p:cNvSpPr>
          <p:nvPr>
            <p:ph type="title"/>
          </p:nvPr>
        </p:nvSpPr>
        <p:spPr>
          <a:xfrm>
            <a:off x="269174" y="133315"/>
            <a:ext cx="11540387" cy="1095443"/>
          </a:xfrm>
        </p:spPr>
        <p:txBody>
          <a:bodyPr>
            <a:noAutofit/>
          </a:bodyPr>
          <a:lstStyle/>
          <a:p>
            <a:pPr algn="ctr"/>
            <a:r>
              <a:rPr lang="en-US" sz="3200" b="1" dirty="0">
                <a:solidFill>
                  <a:srgbClr val="FF0000"/>
                </a:solidFill>
              </a:rPr>
              <a:t>MINAKSHI AND TRIPTI SELECTED AND PARTICIPATED IN MTTS</a:t>
            </a:r>
            <a:endParaRPr lang="en-IN" sz="3200" b="1" dirty="0">
              <a:solidFill>
                <a:srgbClr val="FF0000"/>
              </a:solidFill>
            </a:endParaRPr>
          </a:p>
        </p:txBody>
      </p:sp>
      <p:graphicFrame>
        <p:nvGraphicFramePr>
          <p:cNvPr id="8" name="Table 8">
            <a:extLst>
              <a:ext uri="{FF2B5EF4-FFF2-40B4-BE49-F238E27FC236}">
                <a16:creationId xmlns:a16="http://schemas.microsoft.com/office/drawing/2014/main" id="{4CED8D3E-0B38-4D91-BB62-DC89B6C3D657}"/>
              </a:ext>
            </a:extLst>
          </p:cNvPr>
          <p:cNvGraphicFramePr>
            <a:graphicFrameLocks noGrp="1"/>
          </p:cNvGraphicFramePr>
          <p:nvPr>
            <p:ph idx="1"/>
            <p:extLst>
              <p:ext uri="{D42A27DB-BD31-4B8C-83A1-F6EECF244321}">
                <p14:modId xmlns:p14="http://schemas.microsoft.com/office/powerpoint/2010/main" val="4267456938"/>
              </p:ext>
            </p:extLst>
          </p:nvPr>
        </p:nvGraphicFramePr>
        <p:xfrm>
          <a:off x="269173" y="1140031"/>
          <a:ext cx="11540388" cy="5757356"/>
        </p:xfrm>
        <a:graphic>
          <a:graphicData uri="http://schemas.openxmlformats.org/drawingml/2006/table">
            <a:tbl>
              <a:tblPr firstRow="1" bandRow="1">
                <a:tableStyleId>{5C22544A-7EE6-4342-B048-85BDC9FD1C3A}</a:tableStyleId>
              </a:tblPr>
              <a:tblGrid>
                <a:gridCol w="5770194">
                  <a:extLst>
                    <a:ext uri="{9D8B030D-6E8A-4147-A177-3AD203B41FA5}">
                      <a16:colId xmlns:a16="http://schemas.microsoft.com/office/drawing/2014/main" val="3060907428"/>
                    </a:ext>
                  </a:extLst>
                </a:gridCol>
                <a:gridCol w="5770194">
                  <a:extLst>
                    <a:ext uri="{9D8B030D-6E8A-4147-A177-3AD203B41FA5}">
                      <a16:colId xmlns:a16="http://schemas.microsoft.com/office/drawing/2014/main" val="3997533683"/>
                    </a:ext>
                  </a:extLst>
                </a:gridCol>
              </a:tblGrid>
              <a:tr h="5117276">
                <a:tc>
                  <a:txBody>
                    <a:bodyPr/>
                    <a:lstStyle/>
                    <a:p>
                      <a:endParaRPr lang="en-IN" dirty="0"/>
                    </a:p>
                  </a:txBody>
                  <a:tcPr/>
                </a:tc>
                <a:tc>
                  <a:txBody>
                    <a:bodyPr/>
                    <a:lstStyle/>
                    <a:p>
                      <a:endParaRPr lang="en-IN" dirty="0"/>
                    </a:p>
                  </a:txBody>
                  <a:tcPr/>
                </a:tc>
                <a:extLst>
                  <a:ext uri="{0D108BD9-81ED-4DB2-BD59-A6C34878D82A}">
                    <a16:rowId xmlns:a16="http://schemas.microsoft.com/office/drawing/2014/main" val="1774148196"/>
                  </a:ext>
                </a:extLst>
              </a:tr>
              <a:tr h="467378">
                <a:tc>
                  <a:txBody>
                    <a:bodyPr/>
                    <a:lstStyle/>
                    <a:p>
                      <a:r>
                        <a:rPr lang="en-US" dirty="0" err="1"/>
                        <a:t>Minaxi</a:t>
                      </a:r>
                      <a:r>
                        <a:rPr lang="en-US" dirty="0"/>
                        <a:t> and </a:t>
                      </a:r>
                      <a:r>
                        <a:rPr lang="en-US" dirty="0" err="1"/>
                        <a:t>Tripti</a:t>
                      </a:r>
                      <a:r>
                        <a:rPr lang="en-US" dirty="0"/>
                        <a:t> selected in the National MTTS-2020</a:t>
                      </a:r>
                    </a:p>
                    <a:p>
                      <a:r>
                        <a:rPr lang="en-US" dirty="0"/>
                        <a:t>Exam</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6-Day workshop participation by </a:t>
                      </a:r>
                      <a:r>
                        <a:rPr lang="en-US" dirty="0" err="1"/>
                        <a:t>Tripti</a:t>
                      </a:r>
                      <a:r>
                        <a:rPr lang="en-US" dirty="0"/>
                        <a:t> and </a:t>
                      </a:r>
                      <a:r>
                        <a:rPr lang="en-US" dirty="0" err="1"/>
                        <a:t>Minaxi</a:t>
                      </a:r>
                      <a:r>
                        <a:rPr lang="en-US" dirty="0"/>
                        <a:t> at IIT </a:t>
                      </a:r>
                      <a:r>
                        <a:rPr lang="en-US" dirty="0" err="1"/>
                        <a:t>Bhilai</a:t>
                      </a:r>
                      <a:r>
                        <a:rPr lang="en-IN" dirty="0"/>
                        <a:t> (C.G.)</a:t>
                      </a:r>
                    </a:p>
                  </a:txBody>
                  <a:tcPr/>
                </a:tc>
                <a:extLst>
                  <a:ext uri="{0D108BD9-81ED-4DB2-BD59-A6C34878D82A}">
                    <a16:rowId xmlns:a16="http://schemas.microsoft.com/office/drawing/2014/main" val="1256344201"/>
                  </a:ext>
                </a:extLst>
              </a:tr>
            </a:tbl>
          </a:graphicData>
        </a:graphic>
      </p:graphicFrame>
      <p:pic>
        <p:nvPicPr>
          <p:cNvPr id="9" name="Content Placeholder 4">
            <a:extLst>
              <a:ext uri="{FF2B5EF4-FFF2-40B4-BE49-F238E27FC236}">
                <a16:creationId xmlns:a16="http://schemas.microsoft.com/office/drawing/2014/main" id="{0EF99B0A-5359-4894-84C3-6832D1986B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440" y="1228758"/>
            <a:ext cx="4683826" cy="5047013"/>
          </a:xfrm>
          <a:prstGeom prst="rect">
            <a:avLst/>
          </a:prstGeom>
        </p:spPr>
      </p:pic>
      <p:pic>
        <p:nvPicPr>
          <p:cNvPr id="10" name="Picture 9">
            <a:extLst>
              <a:ext uri="{FF2B5EF4-FFF2-40B4-BE49-F238E27FC236}">
                <a16:creationId xmlns:a16="http://schemas.microsoft.com/office/drawing/2014/main" id="{8FB8AB64-341E-4DE9-AEF8-91D222F6C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8266" y="1199071"/>
            <a:ext cx="6691295" cy="5042137"/>
          </a:xfrm>
          <a:prstGeom prst="rect">
            <a:avLst/>
          </a:prstGeom>
        </p:spPr>
      </p:pic>
    </p:spTree>
    <p:extLst>
      <p:ext uri="{BB962C8B-B14F-4D97-AF65-F5344CB8AC3E}">
        <p14:creationId xmlns:p14="http://schemas.microsoft.com/office/powerpoint/2010/main" val="1004077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E759A-FD12-4ED5-AFBF-AC48354EFA48}"/>
              </a:ext>
            </a:extLst>
          </p:cNvPr>
          <p:cNvSpPr>
            <a:spLocks noGrp="1"/>
          </p:cNvSpPr>
          <p:nvPr>
            <p:ph type="title"/>
          </p:nvPr>
        </p:nvSpPr>
        <p:spPr>
          <a:xfrm>
            <a:off x="475013" y="201881"/>
            <a:ext cx="11139054" cy="748145"/>
          </a:xfrm>
        </p:spPr>
        <p:txBody>
          <a:bodyPr>
            <a:noAutofit/>
          </a:bodyPr>
          <a:lstStyle/>
          <a:p>
            <a:r>
              <a:rPr lang="en-US" sz="3200" dirty="0">
                <a:solidFill>
                  <a:srgbClr val="FF0000"/>
                </a:solidFill>
              </a:rPr>
              <a:t>Ku. </a:t>
            </a:r>
            <a:r>
              <a:rPr lang="en-US" sz="3200" dirty="0" err="1">
                <a:solidFill>
                  <a:srgbClr val="FF0000"/>
                </a:solidFill>
              </a:rPr>
              <a:t>Minakshi</a:t>
            </a:r>
            <a:r>
              <a:rPr lang="en-US" sz="3200" dirty="0">
                <a:solidFill>
                  <a:srgbClr val="FF0000"/>
                </a:solidFill>
              </a:rPr>
              <a:t> </a:t>
            </a:r>
            <a:r>
              <a:rPr lang="en-US" sz="3200" dirty="0" err="1">
                <a:solidFill>
                  <a:srgbClr val="FF0000"/>
                </a:solidFill>
              </a:rPr>
              <a:t>Rigree</a:t>
            </a:r>
            <a:r>
              <a:rPr lang="en-US" sz="3200" dirty="0">
                <a:solidFill>
                  <a:srgbClr val="FF0000"/>
                </a:solidFill>
              </a:rPr>
              <a:t> won First prize in state level Mathematics Ability Test on 21-22 Dec. 2018</a:t>
            </a:r>
            <a:endParaRPr lang="en-IN" sz="3200" dirty="0">
              <a:solidFill>
                <a:srgbClr val="FF0000"/>
              </a:solidFill>
            </a:endParaRPr>
          </a:p>
        </p:txBody>
      </p:sp>
      <p:pic>
        <p:nvPicPr>
          <p:cNvPr id="5" name="Content Placeholder 4">
            <a:extLst>
              <a:ext uri="{FF2B5EF4-FFF2-40B4-BE49-F238E27FC236}">
                <a16:creationId xmlns:a16="http://schemas.microsoft.com/office/drawing/2014/main" id="{54F15695-D151-4CBB-B9BC-D7A2CE4CBED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5642" y="950025"/>
            <a:ext cx="11008425" cy="5581403"/>
          </a:xfrm>
        </p:spPr>
      </p:pic>
    </p:spTree>
    <p:extLst>
      <p:ext uri="{BB962C8B-B14F-4D97-AF65-F5344CB8AC3E}">
        <p14:creationId xmlns:p14="http://schemas.microsoft.com/office/powerpoint/2010/main" val="373499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C82A8-571D-4A56-9AF8-C50F06D2B79A}"/>
              </a:ext>
            </a:extLst>
          </p:cNvPr>
          <p:cNvSpPr>
            <a:spLocks noGrp="1"/>
          </p:cNvSpPr>
          <p:nvPr>
            <p:ph type="title"/>
          </p:nvPr>
        </p:nvSpPr>
        <p:spPr>
          <a:xfrm>
            <a:off x="130629" y="129397"/>
            <a:ext cx="11678932" cy="701876"/>
          </a:xfrm>
        </p:spPr>
        <p:txBody>
          <a:bodyPr/>
          <a:lstStyle/>
          <a:p>
            <a:pPr algn="ctr"/>
            <a:r>
              <a:rPr lang="en-US" sz="3600" dirty="0">
                <a:solidFill>
                  <a:srgbClr val="FF0000"/>
                </a:solidFill>
              </a:rPr>
              <a:t>NET PASS, MERIT LIST AND RESEARCH GUIDE CERTIFICATE</a:t>
            </a:r>
            <a:endParaRPr lang="en-IN" dirty="0">
              <a:solidFill>
                <a:srgbClr val="FF0000"/>
              </a:solidFill>
            </a:endParaRPr>
          </a:p>
        </p:txBody>
      </p:sp>
      <p:graphicFrame>
        <p:nvGraphicFramePr>
          <p:cNvPr id="5" name="Table 5">
            <a:extLst>
              <a:ext uri="{FF2B5EF4-FFF2-40B4-BE49-F238E27FC236}">
                <a16:creationId xmlns:a16="http://schemas.microsoft.com/office/drawing/2014/main" id="{A0EC4144-D486-4341-99F9-58B960ECEF9B}"/>
              </a:ext>
            </a:extLst>
          </p:cNvPr>
          <p:cNvGraphicFramePr>
            <a:graphicFrameLocks noGrp="1"/>
          </p:cNvGraphicFramePr>
          <p:nvPr>
            <p:ph idx="1"/>
            <p:extLst>
              <p:ext uri="{D42A27DB-BD31-4B8C-83A1-F6EECF244321}">
                <p14:modId xmlns:p14="http://schemas.microsoft.com/office/powerpoint/2010/main" val="3688062891"/>
              </p:ext>
            </p:extLst>
          </p:nvPr>
        </p:nvGraphicFramePr>
        <p:xfrm>
          <a:off x="130629" y="950027"/>
          <a:ext cx="11678931" cy="6008914"/>
        </p:xfrm>
        <a:graphic>
          <a:graphicData uri="http://schemas.openxmlformats.org/drawingml/2006/table">
            <a:tbl>
              <a:tblPr firstRow="1" bandRow="1">
                <a:tableStyleId>{5C22544A-7EE6-4342-B048-85BDC9FD1C3A}</a:tableStyleId>
              </a:tblPr>
              <a:tblGrid>
                <a:gridCol w="3892977">
                  <a:extLst>
                    <a:ext uri="{9D8B030D-6E8A-4147-A177-3AD203B41FA5}">
                      <a16:colId xmlns:a16="http://schemas.microsoft.com/office/drawing/2014/main" val="2382346994"/>
                    </a:ext>
                  </a:extLst>
                </a:gridCol>
                <a:gridCol w="3892977">
                  <a:extLst>
                    <a:ext uri="{9D8B030D-6E8A-4147-A177-3AD203B41FA5}">
                      <a16:colId xmlns:a16="http://schemas.microsoft.com/office/drawing/2014/main" val="897142274"/>
                    </a:ext>
                  </a:extLst>
                </a:gridCol>
                <a:gridCol w="3892977">
                  <a:extLst>
                    <a:ext uri="{9D8B030D-6E8A-4147-A177-3AD203B41FA5}">
                      <a16:colId xmlns:a16="http://schemas.microsoft.com/office/drawing/2014/main" val="3729317934"/>
                    </a:ext>
                  </a:extLst>
                </a:gridCol>
              </a:tblGrid>
              <a:tr h="5129610">
                <a:tc>
                  <a:txBody>
                    <a:bodyPr/>
                    <a:lstStyle/>
                    <a:p>
                      <a:endParaRPr lang="en-IN" dirty="0"/>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2169527040"/>
                  </a:ext>
                </a:extLst>
              </a:tr>
              <a:tr h="879304">
                <a:tc>
                  <a:txBody>
                    <a:bodyPr/>
                    <a:lstStyle/>
                    <a:p>
                      <a:r>
                        <a:rPr lang="en-US" dirty="0"/>
                        <a:t>Ram Narayan SET Exam- Currently an </a:t>
                      </a:r>
                      <a:r>
                        <a:rPr lang="en-US" dirty="0" err="1"/>
                        <a:t>Asstt</a:t>
                      </a:r>
                      <a:r>
                        <a:rPr lang="en-US" dirty="0"/>
                        <a:t>. Prof. in Mathematics </a:t>
                      </a:r>
                      <a:endParaRPr lang="en-IN" dirty="0"/>
                    </a:p>
                  </a:txBody>
                  <a:tcPr/>
                </a:tc>
                <a:tc>
                  <a:txBody>
                    <a:bodyPr/>
                    <a:lstStyle/>
                    <a:p>
                      <a:r>
                        <a:rPr lang="en-US" dirty="0" err="1"/>
                        <a:t>Khileshwari</a:t>
                      </a:r>
                      <a:r>
                        <a:rPr lang="en-US" dirty="0"/>
                        <a:t> Verma 4</a:t>
                      </a:r>
                      <a:r>
                        <a:rPr lang="en-US" baseline="30000" dirty="0"/>
                        <a:t>th</a:t>
                      </a:r>
                      <a:r>
                        <a:rPr lang="en-US" dirty="0"/>
                        <a:t>  and </a:t>
                      </a:r>
                      <a:r>
                        <a:rPr lang="en-US" dirty="0" err="1"/>
                        <a:t>Kumidini</a:t>
                      </a:r>
                      <a:r>
                        <a:rPr lang="en-US" dirty="0"/>
                        <a:t> Verma 2</a:t>
                      </a:r>
                      <a:r>
                        <a:rPr lang="en-US" baseline="30000" dirty="0"/>
                        <a:t>nd</a:t>
                      </a:r>
                      <a:r>
                        <a:rPr lang="en-US" dirty="0"/>
                        <a:t> won the Merit Position -2019</a:t>
                      </a:r>
                      <a:endParaRPr lang="en-IN" dirty="0"/>
                    </a:p>
                  </a:txBody>
                  <a:tcPr/>
                </a:tc>
                <a:tc>
                  <a:txBody>
                    <a:bodyPr/>
                    <a:lstStyle/>
                    <a:p>
                      <a:r>
                        <a:rPr lang="en-US" dirty="0"/>
                        <a:t>Letter of Research Guide of Dr. R. K. Verma, March-2021</a:t>
                      </a:r>
                      <a:endParaRPr lang="en-IN" dirty="0"/>
                    </a:p>
                  </a:txBody>
                  <a:tcPr/>
                </a:tc>
                <a:extLst>
                  <a:ext uri="{0D108BD9-81ED-4DB2-BD59-A6C34878D82A}">
                    <a16:rowId xmlns:a16="http://schemas.microsoft.com/office/drawing/2014/main" val="1688727840"/>
                  </a:ext>
                </a:extLst>
              </a:tr>
            </a:tbl>
          </a:graphicData>
        </a:graphic>
      </p:graphicFrame>
      <p:pic>
        <p:nvPicPr>
          <p:cNvPr id="7" name="Picture 6">
            <a:extLst>
              <a:ext uri="{FF2B5EF4-FFF2-40B4-BE49-F238E27FC236}">
                <a16:creationId xmlns:a16="http://schemas.microsoft.com/office/drawing/2014/main" id="{AD609F1C-B00C-415F-B478-E4AAF422E6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29" y="950027"/>
            <a:ext cx="3883532" cy="5165765"/>
          </a:xfrm>
          <a:prstGeom prst="rect">
            <a:avLst/>
          </a:prstGeom>
        </p:spPr>
      </p:pic>
      <p:pic>
        <p:nvPicPr>
          <p:cNvPr id="12" name="Picture 11">
            <a:extLst>
              <a:ext uri="{FF2B5EF4-FFF2-40B4-BE49-F238E27FC236}">
                <a16:creationId xmlns:a16="http://schemas.microsoft.com/office/drawing/2014/main" id="{8D23905D-128C-4E3E-A1CC-289530E15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4160" y="1080655"/>
            <a:ext cx="3883532" cy="5035138"/>
          </a:xfrm>
          <a:prstGeom prst="rect">
            <a:avLst/>
          </a:prstGeom>
        </p:spPr>
      </p:pic>
      <p:pic>
        <p:nvPicPr>
          <p:cNvPr id="14" name="Picture 13">
            <a:extLst>
              <a:ext uri="{FF2B5EF4-FFF2-40B4-BE49-F238E27FC236}">
                <a16:creationId xmlns:a16="http://schemas.microsoft.com/office/drawing/2014/main" id="{5E198372-6EF3-4462-9B25-381C32BF41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6028" y="1080655"/>
            <a:ext cx="3883532" cy="5035138"/>
          </a:xfrm>
          <a:prstGeom prst="rect">
            <a:avLst/>
          </a:prstGeom>
        </p:spPr>
      </p:pic>
    </p:spTree>
    <p:extLst>
      <p:ext uri="{BB962C8B-B14F-4D97-AF65-F5344CB8AC3E}">
        <p14:creationId xmlns:p14="http://schemas.microsoft.com/office/powerpoint/2010/main" val="1889482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A3090-190C-4741-BE28-80851E68D0E0}"/>
              </a:ext>
            </a:extLst>
          </p:cNvPr>
          <p:cNvSpPr>
            <a:spLocks noGrp="1"/>
          </p:cNvSpPr>
          <p:nvPr>
            <p:ph type="title"/>
          </p:nvPr>
        </p:nvSpPr>
        <p:spPr>
          <a:xfrm>
            <a:off x="118751" y="365126"/>
            <a:ext cx="11768447" cy="988662"/>
          </a:xfrm>
        </p:spPr>
        <p:txBody>
          <a:bodyPr>
            <a:noAutofit/>
          </a:bodyPr>
          <a:lstStyle/>
          <a:p>
            <a:r>
              <a:rPr lang="en-US" sz="3200" dirty="0">
                <a:solidFill>
                  <a:srgbClr val="FF0000"/>
                </a:solidFill>
              </a:rPr>
              <a:t>Member of Board of Studies, and Team Affiliation of M.Sc. (</a:t>
            </a:r>
            <a:r>
              <a:rPr lang="en-US" sz="3200" dirty="0" err="1">
                <a:solidFill>
                  <a:srgbClr val="FF0000"/>
                </a:solidFill>
              </a:rPr>
              <a:t>Maths</a:t>
            </a:r>
            <a:r>
              <a:rPr lang="en-US" sz="3200" dirty="0">
                <a:solidFill>
                  <a:srgbClr val="FF0000"/>
                </a:solidFill>
              </a:rPr>
              <a:t>)</a:t>
            </a:r>
            <a:endParaRPr lang="en-IN" sz="3200" dirty="0">
              <a:solidFill>
                <a:srgbClr val="FF0000"/>
              </a:solidFill>
            </a:endParaRPr>
          </a:p>
        </p:txBody>
      </p:sp>
      <p:graphicFrame>
        <p:nvGraphicFramePr>
          <p:cNvPr id="4" name="Table 4">
            <a:extLst>
              <a:ext uri="{FF2B5EF4-FFF2-40B4-BE49-F238E27FC236}">
                <a16:creationId xmlns:a16="http://schemas.microsoft.com/office/drawing/2014/main" id="{670EB4BE-BBA2-4BF9-8BED-3D05BCA85007}"/>
              </a:ext>
            </a:extLst>
          </p:cNvPr>
          <p:cNvGraphicFramePr>
            <a:graphicFrameLocks noGrp="1"/>
          </p:cNvGraphicFramePr>
          <p:nvPr>
            <p:ph idx="1"/>
            <p:extLst>
              <p:ext uri="{D42A27DB-BD31-4B8C-83A1-F6EECF244321}">
                <p14:modId xmlns:p14="http://schemas.microsoft.com/office/powerpoint/2010/main" val="1632535208"/>
              </p:ext>
            </p:extLst>
          </p:nvPr>
        </p:nvGraphicFramePr>
        <p:xfrm>
          <a:off x="118752" y="1353787"/>
          <a:ext cx="11768448" cy="5308270"/>
        </p:xfrm>
        <a:graphic>
          <a:graphicData uri="http://schemas.openxmlformats.org/drawingml/2006/table">
            <a:tbl>
              <a:tblPr firstRow="1" bandRow="1">
                <a:tableStyleId>{5C22544A-7EE6-4342-B048-85BDC9FD1C3A}</a:tableStyleId>
              </a:tblPr>
              <a:tblGrid>
                <a:gridCol w="5884224">
                  <a:extLst>
                    <a:ext uri="{9D8B030D-6E8A-4147-A177-3AD203B41FA5}">
                      <a16:colId xmlns:a16="http://schemas.microsoft.com/office/drawing/2014/main" val="3777361276"/>
                    </a:ext>
                  </a:extLst>
                </a:gridCol>
                <a:gridCol w="5884224">
                  <a:extLst>
                    <a:ext uri="{9D8B030D-6E8A-4147-A177-3AD203B41FA5}">
                      <a16:colId xmlns:a16="http://schemas.microsoft.com/office/drawing/2014/main" val="1172865005"/>
                    </a:ext>
                  </a:extLst>
                </a:gridCol>
              </a:tblGrid>
              <a:tr h="4627314">
                <a:tc>
                  <a:txBody>
                    <a:bodyPr/>
                    <a:lstStyle/>
                    <a:p>
                      <a:endParaRPr lang="en-IN" dirty="0"/>
                    </a:p>
                  </a:txBody>
                  <a:tcPr/>
                </a:tc>
                <a:tc>
                  <a:txBody>
                    <a:bodyPr/>
                    <a:lstStyle/>
                    <a:p>
                      <a:endParaRPr lang="en-IN" dirty="0"/>
                    </a:p>
                  </a:txBody>
                  <a:tcPr/>
                </a:tc>
                <a:extLst>
                  <a:ext uri="{0D108BD9-81ED-4DB2-BD59-A6C34878D82A}">
                    <a16:rowId xmlns:a16="http://schemas.microsoft.com/office/drawing/2014/main" val="261333361"/>
                  </a:ext>
                </a:extLst>
              </a:tr>
              <a:tr h="680956">
                <a:tc>
                  <a:txBody>
                    <a:bodyPr/>
                    <a:lstStyle/>
                    <a:p>
                      <a:r>
                        <a:rPr lang="en-US" dirty="0"/>
                        <a:t>Member of Board of Studies- </a:t>
                      </a:r>
                      <a:r>
                        <a:rPr lang="en-US" dirty="0" err="1"/>
                        <a:t>Hemchand</a:t>
                      </a:r>
                      <a:r>
                        <a:rPr lang="en-US" dirty="0"/>
                        <a:t> Yadav University </a:t>
                      </a:r>
                      <a:r>
                        <a:rPr lang="en-US" dirty="0" err="1"/>
                        <a:t>Durg</a:t>
                      </a:r>
                      <a:r>
                        <a:rPr lang="en-US" dirty="0"/>
                        <a:t> (2020-2023)</a:t>
                      </a:r>
                      <a:endParaRPr lang="en-IN" dirty="0"/>
                    </a:p>
                  </a:txBody>
                  <a:tcPr/>
                </a:tc>
                <a:tc>
                  <a:txBody>
                    <a:bodyPr/>
                    <a:lstStyle/>
                    <a:p>
                      <a:r>
                        <a:rPr lang="en-US" dirty="0"/>
                        <a:t>Team Affiliation with Principal, </a:t>
                      </a:r>
                      <a:r>
                        <a:rPr lang="en-US" dirty="0" err="1"/>
                        <a:t>HoD</a:t>
                      </a:r>
                      <a:r>
                        <a:rPr lang="en-US" dirty="0"/>
                        <a:t> (</a:t>
                      </a:r>
                      <a:r>
                        <a:rPr lang="en-US" dirty="0" err="1"/>
                        <a:t>Maths</a:t>
                      </a:r>
                      <a:r>
                        <a:rPr lang="en-US" dirty="0"/>
                        <a:t>) and other staff members</a:t>
                      </a:r>
                      <a:endParaRPr lang="en-IN" dirty="0"/>
                    </a:p>
                  </a:txBody>
                  <a:tcPr/>
                </a:tc>
                <a:extLst>
                  <a:ext uri="{0D108BD9-81ED-4DB2-BD59-A6C34878D82A}">
                    <a16:rowId xmlns:a16="http://schemas.microsoft.com/office/drawing/2014/main" val="2212938551"/>
                  </a:ext>
                </a:extLst>
              </a:tr>
            </a:tbl>
          </a:graphicData>
        </a:graphic>
      </p:graphicFrame>
      <p:pic>
        <p:nvPicPr>
          <p:cNvPr id="6" name="Picture 5">
            <a:extLst>
              <a:ext uri="{FF2B5EF4-FFF2-40B4-BE49-F238E27FC236}">
                <a16:creationId xmlns:a16="http://schemas.microsoft.com/office/drawing/2014/main" id="{0A682428-AF6E-4108-8B50-B410C7AC4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53" y="1151905"/>
            <a:ext cx="4001985" cy="4785757"/>
          </a:xfrm>
          <a:prstGeom prst="rect">
            <a:avLst/>
          </a:prstGeom>
        </p:spPr>
      </p:pic>
      <p:pic>
        <p:nvPicPr>
          <p:cNvPr id="8" name="Picture 7">
            <a:extLst>
              <a:ext uri="{FF2B5EF4-FFF2-40B4-BE49-F238E27FC236}">
                <a16:creationId xmlns:a16="http://schemas.microsoft.com/office/drawing/2014/main" id="{EF844DB3-455B-42FD-8F7A-B5691CECE0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0738" y="1199407"/>
            <a:ext cx="7766462" cy="4738255"/>
          </a:xfrm>
          <a:prstGeom prst="rect">
            <a:avLst/>
          </a:prstGeom>
        </p:spPr>
      </p:pic>
    </p:spTree>
    <p:extLst>
      <p:ext uri="{BB962C8B-B14F-4D97-AF65-F5344CB8AC3E}">
        <p14:creationId xmlns:p14="http://schemas.microsoft.com/office/powerpoint/2010/main" val="4101218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6DC25-EBEE-4270-99AA-4723A2385FAB}"/>
              </a:ext>
            </a:extLst>
          </p:cNvPr>
          <p:cNvSpPr>
            <a:spLocks noGrp="1"/>
          </p:cNvSpPr>
          <p:nvPr>
            <p:ph type="title"/>
          </p:nvPr>
        </p:nvSpPr>
        <p:spPr>
          <a:xfrm>
            <a:off x="838200" y="195943"/>
            <a:ext cx="10515600" cy="669471"/>
          </a:xfrm>
        </p:spPr>
        <p:txBody>
          <a:bodyPr>
            <a:normAutofit fontScale="90000"/>
          </a:bodyPr>
          <a:lstStyle/>
          <a:p>
            <a:pPr algn="ctr"/>
            <a:r>
              <a:rPr lang="en-US" dirty="0"/>
              <a:t>Content of the PPT</a:t>
            </a:r>
            <a:endParaRPr lang="en-IN" dirty="0"/>
          </a:p>
        </p:txBody>
      </p:sp>
      <p:graphicFrame>
        <p:nvGraphicFramePr>
          <p:cNvPr id="4" name="Table 4">
            <a:extLst>
              <a:ext uri="{FF2B5EF4-FFF2-40B4-BE49-F238E27FC236}">
                <a16:creationId xmlns:a16="http://schemas.microsoft.com/office/drawing/2014/main" id="{8904C36F-6CC5-4642-8032-D35FF0ACEC9E}"/>
              </a:ext>
            </a:extLst>
          </p:cNvPr>
          <p:cNvGraphicFramePr>
            <a:graphicFrameLocks noGrp="1"/>
          </p:cNvGraphicFramePr>
          <p:nvPr>
            <p:ph idx="1"/>
            <p:extLst>
              <p:ext uri="{D42A27DB-BD31-4B8C-83A1-F6EECF244321}">
                <p14:modId xmlns:p14="http://schemas.microsoft.com/office/powerpoint/2010/main" val="3442288165"/>
              </p:ext>
            </p:extLst>
          </p:nvPr>
        </p:nvGraphicFramePr>
        <p:xfrm>
          <a:off x="304800" y="734786"/>
          <a:ext cx="11582400" cy="6271733"/>
        </p:xfrm>
        <a:graphic>
          <a:graphicData uri="http://schemas.openxmlformats.org/drawingml/2006/table">
            <a:tbl>
              <a:tblPr firstRow="1" bandRow="1">
                <a:tableStyleId>{5C22544A-7EE6-4342-B048-85BDC9FD1C3A}</a:tableStyleId>
              </a:tblPr>
              <a:tblGrid>
                <a:gridCol w="1360873">
                  <a:extLst>
                    <a:ext uri="{9D8B030D-6E8A-4147-A177-3AD203B41FA5}">
                      <a16:colId xmlns:a16="http://schemas.microsoft.com/office/drawing/2014/main" val="2488796237"/>
                    </a:ext>
                  </a:extLst>
                </a:gridCol>
                <a:gridCol w="10221527">
                  <a:extLst>
                    <a:ext uri="{9D8B030D-6E8A-4147-A177-3AD203B41FA5}">
                      <a16:colId xmlns:a16="http://schemas.microsoft.com/office/drawing/2014/main" val="3549612187"/>
                    </a:ext>
                  </a:extLst>
                </a:gridCol>
              </a:tblGrid>
              <a:tr h="491563">
                <a:tc>
                  <a:txBody>
                    <a:bodyPr/>
                    <a:lstStyle/>
                    <a:p>
                      <a:r>
                        <a:rPr lang="en-US" dirty="0">
                          <a:solidFill>
                            <a:schemeClr val="tx1"/>
                          </a:solidFill>
                          <a:latin typeface="Arial Black" panose="020B0A04020102020204" pitchFamily="34" charset="0"/>
                        </a:rPr>
                        <a:t>SLIDE NO.</a:t>
                      </a:r>
                      <a:endParaRPr lang="en-IN" dirty="0">
                        <a:solidFill>
                          <a:schemeClr val="tx1"/>
                        </a:solidFill>
                        <a:latin typeface="Arial Black" panose="020B0A04020102020204" pitchFamily="34" charset="0"/>
                      </a:endParaRPr>
                    </a:p>
                  </a:txBody>
                  <a:tcPr/>
                </a:tc>
                <a:tc>
                  <a:txBody>
                    <a:bodyPr/>
                    <a:lstStyle/>
                    <a:p>
                      <a:r>
                        <a:rPr lang="en-US" dirty="0">
                          <a:solidFill>
                            <a:schemeClr val="tx1"/>
                          </a:solidFill>
                          <a:latin typeface="Arial Black" panose="020B0A04020102020204" pitchFamily="34" charset="0"/>
                        </a:rPr>
                        <a:t>NAME OF THE SLIDE</a:t>
                      </a:r>
                      <a:endParaRPr lang="en-IN" dirty="0">
                        <a:solidFill>
                          <a:schemeClr val="tx1"/>
                        </a:solidFill>
                        <a:latin typeface="Arial Black" panose="020B0A04020102020204" pitchFamily="34" charset="0"/>
                      </a:endParaRPr>
                    </a:p>
                  </a:txBody>
                  <a:tcPr/>
                </a:tc>
                <a:extLst>
                  <a:ext uri="{0D108BD9-81ED-4DB2-BD59-A6C34878D82A}">
                    <a16:rowId xmlns:a16="http://schemas.microsoft.com/office/drawing/2014/main" val="2063950495"/>
                  </a:ext>
                </a:extLst>
              </a:tr>
              <a:tr h="491563">
                <a:tc>
                  <a:txBody>
                    <a:bodyPr/>
                    <a:lstStyle/>
                    <a:p>
                      <a:r>
                        <a:rPr lang="en-US" dirty="0">
                          <a:solidFill>
                            <a:schemeClr val="tx1"/>
                          </a:solidFill>
                          <a:latin typeface="Arial Black" panose="020B0A04020102020204" pitchFamily="34" charset="0"/>
                        </a:rPr>
                        <a:t>4</a:t>
                      </a:r>
                      <a:endParaRPr lang="en-IN" dirty="0">
                        <a:solidFill>
                          <a:schemeClr val="tx1"/>
                        </a:solidFill>
                        <a:latin typeface="Arial Black" panose="020B0A040201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Black" panose="020B0A04020102020204" pitchFamily="34" charset="0"/>
                        </a:rPr>
                        <a:t>VISION</a:t>
                      </a:r>
                      <a:endParaRPr lang="en-IN" sz="1800" dirty="0">
                        <a:solidFill>
                          <a:schemeClr val="tx1"/>
                        </a:solidFill>
                        <a:latin typeface="Arial Black" panose="020B0A04020102020204" pitchFamily="34" charset="0"/>
                      </a:endParaRPr>
                    </a:p>
                  </a:txBody>
                  <a:tcPr/>
                </a:tc>
                <a:extLst>
                  <a:ext uri="{0D108BD9-81ED-4DB2-BD59-A6C34878D82A}">
                    <a16:rowId xmlns:a16="http://schemas.microsoft.com/office/drawing/2014/main" val="4066941251"/>
                  </a:ext>
                </a:extLst>
              </a:tr>
              <a:tr h="491563">
                <a:tc>
                  <a:txBody>
                    <a:bodyPr/>
                    <a:lstStyle/>
                    <a:p>
                      <a:r>
                        <a:rPr lang="en-US" dirty="0">
                          <a:solidFill>
                            <a:schemeClr val="tx1"/>
                          </a:solidFill>
                          <a:latin typeface="Arial Black" panose="020B0A04020102020204" pitchFamily="34" charset="0"/>
                        </a:rPr>
                        <a:t>5</a:t>
                      </a:r>
                      <a:endParaRPr lang="en-IN" dirty="0">
                        <a:solidFill>
                          <a:schemeClr val="tx1"/>
                        </a:solidFill>
                        <a:latin typeface="Arial Black" panose="020B0A04020102020204" pitchFamily="34" charset="0"/>
                      </a:endParaRPr>
                    </a:p>
                  </a:txBody>
                  <a:tcPr/>
                </a:tc>
                <a:tc>
                  <a:txBody>
                    <a:bodyPr/>
                    <a:lstStyle/>
                    <a:p>
                      <a:r>
                        <a:rPr lang="en-US" dirty="0">
                          <a:solidFill>
                            <a:schemeClr val="tx1"/>
                          </a:solidFill>
                          <a:latin typeface="Arial Black" panose="020B0A04020102020204" pitchFamily="34" charset="0"/>
                        </a:rPr>
                        <a:t>MISSION</a:t>
                      </a:r>
                      <a:endParaRPr lang="en-IN" dirty="0">
                        <a:solidFill>
                          <a:schemeClr val="tx1"/>
                        </a:solidFill>
                        <a:latin typeface="Arial Black" panose="020B0A04020102020204" pitchFamily="34" charset="0"/>
                      </a:endParaRPr>
                    </a:p>
                  </a:txBody>
                  <a:tcPr/>
                </a:tc>
                <a:extLst>
                  <a:ext uri="{0D108BD9-81ED-4DB2-BD59-A6C34878D82A}">
                    <a16:rowId xmlns:a16="http://schemas.microsoft.com/office/drawing/2014/main" val="1760929117"/>
                  </a:ext>
                </a:extLst>
              </a:tr>
              <a:tr h="491563">
                <a:tc>
                  <a:txBody>
                    <a:bodyPr/>
                    <a:lstStyle/>
                    <a:p>
                      <a:r>
                        <a:rPr lang="en-US" dirty="0">
                          <a:solidFill>
                            <a:schemeClr val="tx1"/>
                          </a:solidFill>
                          <a:latin typeface="Arial Black" panose="020B0A04020102020204" pitchFamily="34" charset="0"/>
                        </a:rPr>
                        <a:t>6</a:t>
                      </a:r>
                      <a:endParaRPr lang="en-IN" dirty="0">
                        <a:solidFill>
                          <a:schemeClr val="tx1"/>
                        </a:solidFill>
                        <a:latin typeface="Arial Black" panose="020B0A04020102020204" pitchFamily="34" charset="0"/>
                      </a:endParaRPr>
                    </a:p>
                  </a:txBody>
                  <a:tcPr/>
                </a:tc>
                <a:tc>
                  <a:txBody>
                    <a:bodyPr/>
                    <a:lstStyle/>
                    <a:p>
                      <a:r>
                        <a:rPr lang="en-US" dirty="0">
                          <a:solidFill>
                            <a:schemeClr val="tx1"/>
                          </a:solidFill>
                          <a:latin typeface="Arial Black" panose="020B0A04020102020204" pitchFamily="34" charset="0"/>
                        </a:rPr>
                        <a:t>GOAL</a:t>
                      </a:r>
                      <a:endParaRPr lang="en-IN" dirty="0">
                        <a:solidFill>
                          <a:schemeClr val="tx1"/>
                        </a:solidFill>
                        <a:latin typeface="Arial Black" panose="020B0A04020102020204" pitchFamily="34" charset="0"/>
                      </a:endParaRPr>
                    </a:p>
                  </a:txBody>
                  <a:tcPr/>
                </a:tc>
                <a:extLst>
                  <a:ext uri="{0D108BD9-81ED-4DB2-BD59-A6C34878D82A}">
                    <a16:rowId xmlns:a16="http://schemas.microsoft.com/office/drawing/2014/main" val="3830206833"/>
                  </a:ext>
                </a:extLst>
              </a:tr>
              <a:tr h="491563">
                <a:tc>
                  <a:txBody>
                    <a:bodyPr/>
                    <a:lstStyle/>
                    <a:p>
                      <a:r>
                        <a:rPr lang="en-US" dirty="0">
                          <a:solidFill>
                            <a:schemeClr val="tx1"/>
                          </a:solidFill>
                          <a:latin typeface="Arial Black" panose="020B0A04020102020204" pitchFamily="34" charset="0"/>
                        </a:rPr>
                        <a:t>7</a:t>
                      </a:r>
                      <a:endParaRPr lang="en-IN" dirty="0">
                        <a:solidFill>
                          <a:schemeClr val="tx1"/>
                        </a:solidFill>
                        <a:latin typeface="Arial Black" panose="020B0A04020102020204" pitchFamily="34" charset="0"/>
                      </a:endParaRPr>
                    </a:p>
                  </a:txBody>
                  <a:tcPr/>
                </a:tc>
                <a:tc>
                  <a:txBody>
                    <a:bodyPr/>
                    <a:lstStyle/>
                    <a:p>
                      <a:r>
                        <a:rPr lang="en-US" dirty="0">
                          <a:solidFill>
                            <a:schemeClr val="tx1"/>
                          </a:solidFill>
                          <a:latin typeface="Arial Black" panose="020B0A04020102020204" pitchFamily="34" charset="0"/>
                        </a:rPr>
                        <a:t>OBJECTIVE</a:t>
                      </a:r>
                      <a:endParaRPr lang="en-IN" dirty="0">
                        <a:solidFill>
                          <a:schemeClr val="tx1"/>
                        </a:solidFill>
                        <a:latin typeface="Arial Black" panose="020B0A04020102020204" pitchFamily="34" charset="0"/>
                      </a:endParaRPr>
                    </a:p>
                  </a:txBody>
                  <a:tcPr/>
                </a:tc>
                <a:extLst>
                  <a:ext uri="{0D108BD9-81ED-4DB2-BD59-A6C34878D82A}">
                    <a16:rowId xmlns:a16="http://schemas.microsoft.com/office/drawing/2014/main" val="3492431126"/>
                  </a:ext>
                </a:extLst>
              </a:tr>
              <a:tr h="491563">
                <a:tc>
                  <a:txBody>
                    <a:bodyPr/>
                    <a:lstStyle/>
                    <a:p>
                      <a:r>
                        <a:rPr lang="en-US" dirty="0">
                          <a:solidFill>
                            <a:schemeClr val="tx1"/>
                          </a:solidFill>
                          <a:latin typeface="Arial Black" panose="020B0A04020102020204" pitchFamily="34" charset="0"/>
                        </a:rPr>
                        <a:t>8</a:t>
                      </a:r>
                      <a:endParaRPr lang="en-IN" dirty="0">
                        <a:solidFill>
                          <a:schemeClr val="tx1"/>
                        </a:solidFill>
                        <a:latin typeface="Arial Black" panose="020B0A04020102020204" pitchFamily="34" charset="0"/>
                      </a:endParaRPr>
                    </a:p>
                  </a:txBody>
                  <a:tcPr/>
                </a:tc>
                <a:tc>
                  <a:txBody>
                    <a:bodyPr/>
                    <a:lstStyle/>
                    <a:p>
                      <a:r>
                        <a:rPr lang="en-US" dirty="0">
                          <a:solidFill>
                            <a:schemeClr val="tx1"/>
                          </a:solidFill>
                          <a:latin typeface="Arial Black" panose="020B0A04020102020204" pitchFamily="34" charset="0"/>
                        </a:rPr>
                        <a:t>COURSES RUN BY DEPARTMENT</a:t>
                      </a:r>
                      <a:endParaRPr lang="en-IN" dirty="0">
                        <a:solidFill>
                          <a:schemeClr val="tx1"/>
                        </a:solidFill>
                        <a:latin typeface="Arial Black" panose="020B0A04020102020204" pitchFamily="34" charset="0"/>
                      </a:endParaRPr>
                    </a:p>
                  </a:txBody>
                  <a:tcPr/>
                </a:tc>
                <a:extLst>
                  <a:ext uri="{0D108BD9-81ED-4DB2-BD59-A6C34878D82A}">
                    <a16:rowId xmlns:a16="http://schemas.microsoft.com/office/drawing/2014/main" val="22987420"/>
                  </a:ext>
                </a:extLst>
              </a:tr>
              <a:tr h="491563">
                <a:tc>
                  <a:txBody>
                    <a:bodyPr/>
                    <a:lstStyle/>
                    <a:p>
                      <a:r>
                        <a:rPr lang="en-US" dirty="0">
                          <a:solidFill>
                            <a:schemeClr val="tx1"/>
                          </a:solidFill>
                          <a:latin typeface="Arial Black" panose="020B0A04020102020204" pitchFamily="34" charset="0"/>
                        </a:rPr>
                        <a:t>9</a:t>
                      </a:r>
                      <a:endParaRPr lang="en-IN" dirty="0">
                        <a:solidFill>
                          <a:schemeClr val="tx1"/>
                        </a:solidFill>
                        <a:latin typeface="Arial Black" panose="020B0A04020102020204" pitchFamily="34" charset="0"/>
                      </a:endParaRPr>
                    </a:p>
                  </a:txBody>
                  <a:tcPr/>
                </a:tc>
                <a:tc>
                  <a:txBody>
                    <a:bodyPr/>
                    <a:lstStyle/>
                    <a:p>
                      <a:r>
                        <a:rPr lang="en-US" sz="1800" dirty="0">
                          <a:solidFill>
                            <a:schemeClr val="tx1"/>
                          </a:solidFill>
                          <a:latin typeface="Arial Black" panose="020B0A04020102020204" pitchFamily="34" charset="0"/>
                        </a:rPr>
                        <a:t>Courses run by the Department-B.Sc.</a:t>
                      </a:r>
                      <a:endParaRPr lang="en-IN" dirty="0">
                        <a:solidFill>
                          <a:schemeClr val="tx1"/>
                        </a:solidFill>
                        <a:latin typeface="Arial Black" panose="020B0A04020102020204" pitchFamily="34" charset="0"/>
                      </a:endParaRPr>
                    </a:p>
                  </a:txBody>
                  <a:tcPr/>
                </a:tc>
                <a:extLst>
                  <a:ext uri="{0D108BD9-81ED-4DB2-BD59-A6C34878D82A}">
                    <a16:rowId xmlns:a16="http://schemas.microsoft.com/office/drawing/2014/main" val="489403997"/>
                  </a:ext>
                </a:extLst>
              </a:tr>
              <a:tr h="491563">
                <a:tc>
                  <a:txBody>
                    <a:bodyPr/>
                    <a:lstStyle/>
                    <a:p>
                      <a:r>
                        <a:rPr lang="en-US" dirty="0">
                          <a:solidFill>
                            <a:schemeClr val="tx1"/>
                          </a:solidFill>
                          <a:latin typeface="Arial Black" panose="020B0A04020102020204" pitchFamily="34" charset="0"/>
                        </a:rPr>
                        <a:t>10</a:t>
                      </a:r>
                      <a:endParaRPr lang="en-IN" dirty="0">
                        <a:solidFill>
                          <a:schemeClr val="tx1"/>
                        </a:solidFill>
                        <a:latin typeface="Arial Black" panose="020B0A040201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Black" panose="020B0A04020102020204" pitchFamily="34" charset="0"/>
                        </a:rPr>
                        <a:t>Courses run by the Department-B.Sc. AND M.Sc.</a:t>
                      </a:r>
                      <a:endParaRPr lang="en-IN" dirty="0">
                        <a:solidFill>
                          <a:schemeClr val="tx1"/>
                        </a:solidFill>
                        <a:latin typeface="Arial Black" panose="020B0A04020102020204" pitchFamily="34" charset="0"/>
                      </a:endParaRPr>
                    </a:p>
                  </a:txBody>
                  <a:tcPr/>
                </a:tc>
                <a:extLst>
                  <a:ext uri="{0D108BD9-81ED-4DB2-BD59-A6C34878D82A}">
                    <a16:rowId xmlns:a16="http://schemas.microsoft.com/office/drawing/2014/main" val="3781125776"/>
                  </a:ext>
                </a:extLst>
              </a:tr>
              <a:tr h="491563">
                <a:tc>
                  <a:txBody>
                    <a:bodyPr/>
                    <a:lstStyle/>
                    <a:p>
                      <a:r>
                        <a:rPr lang="en-US" dirty="0">
                          <a:solidFill>
                            <a:schemeClr val="tx1"/>
                          </a:solidFill>
                          <a:latin typeface="Arial Black" panose="020B0A04020102020204" pitchFamily="34" charset="0"/>
                        </a:rPr>
                        <a:t>11</a:t>
                      </a:r>
                      <a:endParaRPr lang="en-IN" dirty="0">
                        <a:solidFill>
                          <a:schemeClr val="tx1"/>
                        </a:solidFill>
                        <a:latin typeface="Arial Black" panose="020B0A040201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Arial Black" panose="020B0A04020102020204" pitchFamily="34" charset="0"/>
                        </a:rPr>
                        <a:t>Program Outcome and Program Specific Outcome</a:t>
                      </a:r>
                      <a:endParaRPr lang="en-IN" dirty="0">
                        <a:solidFill>
                          <a:schemeClr val="tx1"/>
                        </a:solidFill>
                        <a:latin typeface="Arial Black" panose="020B0A04020102020204" pitchFamily="34" charset="0"/>
                      </a:endParaRPr>
                    </a:p>
                  </a:txBody>
                  <a:tcPr/>
                </a:tc>
                <a:extLst>
                  <a:ext uri="{0D108BD9-81ED-4DB2-BD59-A6C34878D82A}">
                    <a16:rowId xmlns:a16="http://schemas.microsoft.com/office/drawing/2014/main" val="355634257"/>
                  </a:ext>
                </a:extLst>
              </a:tr>
              <a:tr h="491563">
                <a:tc>
                  <a:txBody>
                    <a:bodyPr/>
                    <a:lstStyle/>
                    <a:p>
                      <a:r>
                        <a:rPr lang="en-US" dirty="0">
                          <a:solidFill>
                            <a:schemeClr val="tx1"/>
                          </a:solidFill>
                          <a:latin typeface="Arial Black" panose="020B0A04020102020204" pitchFamily="34" charset="0"/>
                        </a:rPr>
                        <a:t>12</a:t>
                      </a:r>
                      <a:endParaRPr lang="en-IN" dirty="0">
                        <a:solidFill>
                          <a:schemeClr val="tx1"/>
                        </a:solidFill>
                        <a:latin typeface="Arial Black" panose="020B0A040201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Arial Black" panose="020B0A04020102020204" pitchFamily="34" charset="0"/>
                        </a:rPr>
                        <a:t>Course Outcome</a:t>
                      </a:r>
                      <a:endParaRPr lang="en-IN" dirty="0">
                        <a:solidFill>
                          <a:schemeClr val="tx1"/>
                        </a:solidFill>
                        <a:latin typeface="Arial Black" panose="020B0A04020102020204" pitchFamily="34" charset="0"/>
                      </a:endParaRPr>
                    </a:p>
                  </a:txBody>
                  <a:tcPr/>
                </a:tc>
                <a:extLst>
                  <a:ext uri="{0D108BD9-81ED-4DB2-BD59-A6C34878D82A}">
                    <a16:rowId xmlns:a16="http://schemas.microsoft.com/office/drawing/2014/main" val="3440047175"/>
                  </a:ext>
                </a:extLst>
              </a:tr>
              <a:tr h="491563">
                <a:tc>
                  <a:txBody>
                    <a:bodyPr/>
                    <a:lstStyle/>
                    <a:p>
                      <a:r>
                        <a:rPr lang="en-US" dirty="0">
                          <a:solidFill>
                            <a:schemeClr val="tx1"/>
                          </a:solidFill>
                          <a:latin typeface="Arial Black" panose="020B0A04020102020204" pitchFamily="34" charset="0"/>
                        </a:rPr>
                        <a:t>13</a:t>
                      </a:r>
                      <a:endParaRPr lang="en-IN" dirty="0">
                        <a:solidFill>
                          <a:schemeClr val="tx1"/>
                        </a:solidFill>
                        <a:latin typeface="Arial Black" panose="020B0A040201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Black" panose="020B0A04020102020204" pitchFamily="34" charset="0"/>
                        </a:rPr>
                        <a:t>Sanctioned and Filled post</a:t>
                      </a:r>
                      <a:endParaRPr lang="en-IN" dirty="0">
                        <a:solidFill>
                          <a:schemeClr val="tx1"/>
                        </a:solidFill>
                        <a:latin typeface="Arial Black" panose="020B0A04020102020204" pitchFamily="34" charset="0"/>
                      </a:endParaRPr>
                    </a:p>
                  </a:txBody>
                  <a:tcPr/>
                </a:tc>
                <a:extLst>
                  <a:ext uri="{0D108BD9-81ED-4DB2-BD59-A6C34878D82A}">
                    <a16:rowId xmlns:a16="http://schemas.microsoft.com/office/drawing/2014/main" val="2912596868"/>
                  </a:ext>
                </a:extLst>
              </a:tr>
              <a:tr h="716023">
                <a:tc>
                  <a:txBody>
                    <a:bodyPr/>
                    <a:lstStyle/>
                    <a:p>
                      <a:r>
                        <a:rPr lang="en-US" dirty="0">
                          <a:solidFill>
                            <a:schemeClr val="tx1"/>
                          </a:solidFill>
                          <a:latin typeface="Arial Black" panose="020B0A04020102020204" pitchFamily="34" charset="0"/>
                        </a:rPr>
                        <a:t>14</a:t>
                      </a:r>
                      <a:endParaRPr lang="en-IN" dirty="0">
                        <a:solidFill>
                          <a:schemeClr val="tx1"/>
                        </a:solidFill>
                        <a:latin typeface="Arial Black" panose="020B0A04020102020204" pitchFamily="34" charset="0"/>
                      </a:endParaRPr>
                    </a:p>
                  </a:txBody>
                  <a:tcPr/>
                </a:tc>
                <a:tc>
                  <a:txBody>
                    <a:bodyPr/>
                    <a:lstStyle/>
                    <a:p>
                      <a:r>
                        <a:rPr lang="en-US" dirty="0">
                          <a:solidFill>
                            <a:schemeClr val="tx1"/>
                          </a:solidFill>
                          <a:latin typeface="Arial Black" panose="020B0A04020102020204" pitchFamily="34" charset="0"/>
                        </a:rPr>
                        <a:t>Achievement</a:t>
                      </a:r>
                      <a:endParaRPr lang="en-IN" dirty="0">
                        <a:solidFill>
                          <a:schemeClr val="tx1"/>
                        </a:solidFill>
                        <a:latin typeface="Arial Black" panose="020B0A04020102020204" pitchFamily="34" charset="0"/>
                      </a:endParaRPr>
                    </a:p>
                  </a:txBody>
                  <a:tcPr/>
                </a:tc>
                <a:extLst>
                  <a:ext uri="{0D108BD9-81ED-4DB2-BD59-A6C34878D82A}">
                    <a16:rowId xmlns:a16="http://schemas.microsoft.com/office/drawing/2014/main" val="2495685390"/>
                  </a:ext>
                </a:extLst>
              </a:tr>
            </a:tbl>
          </a:graphicData>
        </a:graphic>
      </p:graphicFrame>
    </p:spTree>
    <p:extLst>
      <p:ext uri="{BB962C8B-B14F-4D97-AF65-F5344CB8AC3E}">
        <p14:creationId xmlns:p14="http://schemas.microsoft.com/office/powerpoint/2010/main" val="2456722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920A4-2A44-4518-A3EA-BA10D2E14D12}"/>
              </a:ext>
            </a:extLst>
          </p:cNvPr>
          <p:cNvSpPr>
            <a:spLocks noGrp="1"/>
          </p:cNvSpPr>
          <p:nvPr>
            <p:ph type="title"/>
          </p:nvPr>
        </p:nvSpPr>
        <p:spPr>
          <a:xfrm>
            <a:off x="405441" y="365125"/>
            <a:ext cx="11378241" cy="885705"/>
          </a:xfrm>
        </p:spPr>
        <p:txBody>
          <a:bodyPr>
            <a:normAutofit fontScale="90000"/>
          </a:bodyPr>
          <a:lstStyle/>
          <a:p>
            <a:r>
              <a:rPr lang="en-US" sz="3600" b="1" dirty="0"/>
              <a:t>PPT presentation and Centralized Online classroom Teaching</a:t>
            </a:r>
            <a:br>
              <a:rPr lang="en-US" sz="3600" b="1" dirty="0"/>
            </a:br>
            <a:r>
              <a:rPr lang="en-US" sz="3600" b="1" dirty="0"/>
              <a:t>	-</a:t>
            </a:r>
            <a:r>
              <a:rPr lang="en-US" sz="3600" b="1"/>
              <a:t>The use </a:t>
            </a:r>
            <a:r>
              <a:rPr lang="en-US" sz="3600" b="1" dirty="0"/>
              <a:t>of ICT by Department of Mathematics</a:t>
            </a:r>
            <a:endParaRPr lang="en-IN" sz="3600" b="1" dirty="0"/>
          </a:p>
        </p:txBody>
      </p:sp>
      <p:graphicFrame>
        <p:nvGraphicFramePr>
          <p:cNvPr id="4" name="Table 4">
            <a:extLst>
              <a:ext uri="{FF2B5EF4-FFF2-40B4-BE49-F238E27FC236}">
                <a16:creationId xmlns:a16="http://schemas.microsoft.com/office/drawing/2014/main" id="{8F91D2C2-0170-4A41-AB05-047D95BDE5FB}"/>
              </a:ext>
            </a:extLst>
          </p:cNvPr>
          <p:cNvGraphicFramePr>
            <a:graphicFrameLocks noGrp="1"/>
          </p:cNvGraphicFramePr>
          <p:nvPr>
            <p:ph idx="1"/>
            <p:extLst>
              <p:ext uri="{D42A27DB-BD31-4B8C-83A1-F6EECF244321}">
                <p14:modId xmlns:p14="http://schemas.microsoft.com/office/powerpoint/2010/main" val="2713960354"/>
              </p:ext>
            </p:extLst>
          </p:nvPr>
        </p:nvGraphicFramePr>
        <p:xfrm>
          <a:off x="224286" y="1250831"/>
          <a:ext cx="11559396" cy="5563231"/>
        </p:xfrm>
        <a:graphic>
          <a:graphicData uri="http://schemas.openxmlformats.org/drawingml/2006/table">
            <a:tbl>
              <a:tblPr firstRow="1" bandRow="1">
                <a:tableStyleId>{5C22544A-7EE6-4342-B048-85BDC9FD1C3A}</a:tableStyleId>
              </a:tblPr>
              <a:tblGrid>
                <a:gridCol w="5104798">
                  <a:extLst>
                    <a:ext uri="{9D8B030D-6E8A-4147-A177-3AD203B41FA5}">
                      <a16:colId xmlns:a16="http://schemas.microsoft.com/office/drawing/2014/main" val="1766011721"/>
                    </a:ext>
                  </a:extLst>
                </a:gridCol>
                <a:gridCol w="6454598">
                  <a:extLst>
                    <a:ext uri="{9D8B030D-6E8A-4147-A177-3AD203B41FA5}">
                      <a16:colId xmlns:a16="http://schemas.microsoft.com/office/drawing/2014/main" val="4174332749"/>
                    </a:ext>
                  </a:extLst>
                </a:gridCol>
              </a:tblGrid>
              <a:tr h="4923151">
                <a:tc>
                  <a:txBody>
                    <a:bodyPr/>
                    <a:lstStyle/>
                    <a:p>
                      <a:endParaRPr lang="en-IN" dirty="0"/>
                    </a:p>
                  </a:txBody>
                  <a:tcPr/>
                </a:tc>
                <a:tc>
                  <a:txBody>
                    <a:bodyPr/>
                    <a:lstStyle/>
                    <a:p>
                      <a:endParaRPr lang="en-IN" dirty="0"/>
                    </a:p>
                  </a:txBody>
                  <a:tcPr/>
                </a:tc>
                <a:extLst>
                  <a:ext uri="{0D108BD9-81ED-4DB2-BD59-A6C34878D82A}">
                    <a16:rowId xmlns:a16="http://schemas.microsoft.com/office/drawing/2014/main" val="1442575604"/>
                  </a:ext>
                </a:extLst>
              </a:tr>
              <a:tr h="623633">
                <a:tc>
                  <a:txBody>
                    <a:bodyPr/>
                    <a:lstStyle/>
                    <a:p>
                      <a:r>
                        <a:rPr lang="en-US" dirty="0"/>
                        <a:t>PPT Presentation by students of Mathematics in the M.Sc.-3</a:t>
                      </a:r>
                      <a:r>
                        <a:rPr lang="en-US" baseline="30000" dirty="0"/>
                        <a:t>rd</a:t>
                      </a:r>
                      <a:r>
                        <a:rPr lang="en-US" dirty="0"/>
                        <a:t> sem Jan.-2020</a:t>
                      </a:r>
                      <a:endParaRPr lang="en-IN" dirty="0"/>
                    </a:p>
                  </a:txBody>
                  <a:tcPr/>
                </a:tc>
                <a:tc>
                  <a:txBody>
                    <a:bodyPr/>
                    <a:lstStyle/>
                    <a:p>
                      <a:r>
                        <a:rPr lang="en-US" dirty="0"/>
                        <a:t>Online Centralized Class by Dr. R. K. Verma in VYT </a:t>
                      </a:r>
                      <a:r>
                        <a:rPr lang="en-US" dirty="0" err="1"/>
                        <a:t>Durg</a:t>
                      </a:r>
                      <a:r>
                        <a:rPr lang="en-US" dirty="0"/>
                        <a:t> in Nov-Dec. 2020</a:t>
                      </a:r>
                      <a:endParaRPr lang="en-IN" dirty="0"/>
                    </a:p>
                  </a:txBody>
                  <a:tcPr/>
                </a:tc>
                <a:extLst>
                  <a:ext uri="{0D108BD9-81ED-4DB2-BD59-A6C34878D82A}">
                    <a16:rowId xmlns:a16="http://schemas.microsoft.com/office/drawing/2014/main" val="219900944"/>
                  </a:ext>
                </a:extLst>
              </a:tr>
            </a:tbl>
          </a:graphicData>
        </a:graphic>
      </p:graphicFrame>
      <p:pic>
        <p:nvPicPr>
          <p:cNvPr id="8" name="Picture 7">
            <a:extLst>
              <a:ext uri="{FF2B5EF4-FFF2-40B4-BE49-F238E27FC236}">
                <a16:creationId xmlns:a16="http://schemas.microsoft.com/office/drawing/2014/main" id="{E7CB8B1D-0604-45DC-BF7E-8A5E550FC9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8581" y="1250830"/>
            <a:ext cx="6425101" cy="4925683"/>
          </a:xfrm>
          <a:prstGeom prst="rect">
            <a:avLst/>
          </a:prstGeom>
        </p:spPr>
      </p:pic>
      <p:pic>
        <p:nvPicPr>
          <p:cNvPr id="13" name="Picture 12">
            <a:extLst>
              <a:ext uri="{FF2B5EF4-FFF2-40B4-BE49-F238E27FC236}">
                <a16:creationId xmlns:a16="http://schemas.microsoft.com/office/drawing/2014/main" id="{703778B2-0F41-439F-B7C3-F45D3411F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286" y="1250829"/>
            <a:ext cx="5134295" cy="4925682"/>
          </a:xfrm>
          <a:prstGeom prst="rect">
            <a:avLst/>
          </a:prstGeom>
        </p:spPr>
      </p:pic>
    </p:spTree>
    <p:extLst>
      <p:ext uri="{BB962C8B-B14F-4D97-AF65-F5344CB8AC3E}">
        <p14:creationId xmlns:p14="http://schemas.microsoft.com/office/powerpoint/2010/main" val="2300531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8B45C-45A3-48BC-891A-1D63C3C33DB7}"/>
              </a:ext>
            </a:extLst>
          </p:cNvPr>
          <p:cNvSpPr>
            <a:spLocks noGrp="1"/>
          </p:cNvSpPr>
          <p:nvPr>
            <p:ph type="title"/>
          </p:nvPr>
        </p:nvSpPr>
        <p:spPr>
          <a:xfrm>
            <a:off x="838200" y="365125"/>
            <a:ext cx="10515600" cy="763031"/>
          </a:xfrm>
        </p:spPr>
        <p:txBody>
          <a:bodyPr/>
          <a:lstStyle/>
          <a:p>
            <a:pPr algn="ctr"/>
            <a:r>
              <a:rPr lang="en-US" dirty="0">
                <a:highlight>
                  <a:srgbClr val="FFFF00"/>
                </a:highlight>
              </a:rPr>
              <a:t>Online coaching to PhD Research Scholar</a:t>
            </a:r>
            <a:endParaRPr lang="en-IN" dirty="0"/>
          </a:p>
        </p:txBody>
      </p:sp>
      <p:graphicFrame>
        <p:nvGraphicFramePr>
          <p:cNvPr id="4" name="Table 4">
            <a:extLst>
              <a:ext uri="{FF2B5EF4-FFF2-40B4-BE49-F238E27FC236}">
                <a16:creationId xmlns:a16="http://schemas.microsoft.com/office/drawing/2014/main" id="{B738A6A9-3EAA-40B6-BD76-005680A35A1B}"/>
              </a:ext>
            </a:extLst>
          </p:cNvPr>
          <p:cNvGraphicFramePr>
            <a:graphicFrameLocks noGrp="1"/>
          </p:cNvGraphicFramePr>
          <p:nvPr>
            <p:ph idx="1"/>
            <p:extLst>
              <p:ext uri="{D42A27DB-BD31-4B8C-83A1-F6EECF244321}">
                <p14:modId xmlns:p14="http://schemas.microsoft.com/office/powerpoint/2010/main" val="1487325476"/>
              </p:ext>
            </p:extLst>
          </p:nvPr>
        </p:nvGraphicFramePr>
        <p:xfrm>
          <a:off x="838200" y="1128156"/>
          <a:ext cx="10515600" cy="5382227"/>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528862346"/>
                    </a:ext>
                  </a:extLst>
                </a:gridCol>
                <a:gridCol w="5257800">
                  <a:extLst>
                    <a:ext uri="{9D8B030D-6E8A-4147-A177-3AD203B41FA5}">
                      <a16:colId xmlns:a16="http://schemas.microsoft.com/office/drawing/2014/main" val="1120696714"/>
                    </a:ext>
                  </a:extLst>
                </a:gridCol>
              </a:tblGrid>
              <a:tr h="4956176">
                <a:tc>
                  <a:txBody>
                    <a:bodyPr/>
                    <a:lstStyle/>
                    <a:p>
                      <a:endParaRPr lang="en-US" sz="4000" dirty="0">
                        <a:solidFill>
                          <a:srgbClr val="FF0000"/>
                        </a:solidFill>
                        <a:hlinkClick r:id="rId2">
                          <a:extLst>
                            <a:ext uri="{A12FA001-AC4F-418D-AE19-62706E023703}">
                              <ahyp:hlinkClr xmlns:ahyp="http://schemas.microsoft.com/office/drawing/2018/hyperlinkcolor" val="tx"/>
                            </a:ext>
                          </a:extLst>
                        </a:hlinkClick>
                      </a:endParaRPr>
                    </a:p>
                    <a:p>
                      <a:endParaRPr lang="en-US" sz="4000" dirty="0">
                        <a:solidFill>
                          <a:srgbClr val="FF0000"/>
                        </a:solidFill>
                        <a:hlinkClick r:id="rId2">
                          <a:extLst>
                            <a:ext uri="{A12FA001-AC4F-418D-AE19-62706E023703}">
                              <ahyp:hlinkClr xmlns:ahyp="http://schemas.microsoft.com/office/drawing/2018/hyperlinkcolor" val="tx"/>
                            </a:ext>
                          </a:extLst>
                        </a:hlinkClick>
                      </a:endParaRPr>
                    </a:p>
                    <a:p>
                      <a:r>
                        <a:rPr lang="en-US" sz="4000" dirty="0">
                          <a:solidFill>
                            <a:srgbClr val="FF0000"/>
                          </a:solidFill>
                          <a:hlinkClick r:id="rId2">
                            <a:extLst>
                              <a:ext uri="{A12FA001-AC4F-418D-AE19-62706E023703}">
                                <ahyp:hlinkClr xmlns:ahyp="http://schemas.microsoft.com/office/drawing/2018/hyperlinkcolor" val="tx"/>
                              </a:ext>
                            </a:extLst>
                          </a:hlinkClick>
                        </a:rPr>
                        <a:t>http://meet.google.com/uxp-nvif-xqe</a:t>
                      </a:r>
                      <a:endParaRPr lang="en-US" sz="4000" dirty="0">
                        <a:solidFill>
                          <a:srgbClr val="FF0000"/>
                        </a:solidFill>
                      </a:endParaRPr>
                    </a:p>
                    <a:p>
                      <a:r>
                        <a:rPr lang="en-US" sz="4000" dirty="0">
                          <a:solidFill>
                            <a:srgbClr val="FF0000"/>
                          </a:solidFill>
                        </a:rPr>
                        <a:t>Date-11.04.2021 time 9.00-9.40   SUNDAY</a:t>
                      </a:r>
                      <a:endParaRPr lang="en-IN" sz="4000" dirty="0">
                        <a:solidFill>
                          <a:srgbClr val="FF0000"/>
                        </a:solidFill>
                      </a:endParaRPr>
                    </a:p>
                  </a:txBody>
                  <a:tcPr/>
                </a:tc>
                <a:tc>
                  <a:txBody>
                    <a:bodyPr/>
                    <a:lstStyle/>
                    <a:p>
                      <a:endParaRPr lang="en-US" dirty="0">
                        <a:solidFill>
                          <a:srgbClr val="FF0000"/>
                        </a:solidFill>
                      </a:endParaRPr>
                    </a:p>
                    <a:p>
                      <a:endParaRPr lang="en-IN" dirty="0">
                        <a:solidFill>
                          <a:srgbClr val="FF0000"/>
                        </a:solidFill>
                      </a:endParaRPr>
                    </a:p>
                    <a:p>
                      <a:endParaRPr lang="en-IN" sz="4000" dirty="0">
                        <a:solidFill>
                          <a:srgbClr val="FF0000"/>
                        </a:solidFill>
                      </a:endParaRPr>
                    </a:p>
                    <a:p>
                      <a:r>
                        <a:rPr lang="en-IN" sz="4000" dirty="0">
                          <a:solidFill>
                            <a:srgbClr val="FF0000"/>
                          </a:solidFill>
                          <a:hlinkClick r:id="rId3">
                            <a:extLst>
                              <a:ext uri="{A12FA001-AC4F-418D-AE19-62706E023703}">
                                <ahyp:hlinkClr xmlns:ahyp="http://schemas.microsoft.com/office/drawing/2018/hyperlinkcolor" val="tx"/>
                              </a:ext>
                            </a:extLst>
                          </a:hlinkClick>
                        </a:rPr>
                        <a:t>https://meet.google.com/voh-ogbc-xpoDate 18.04.2021 Time 9.00-9.40</a:t>
                      </a:r>
                      <a:r>
                        <a:rPr lang="en-IN" sz="4000" dirty="0">
                          <a:solidFill>
                            <a:srgbClr val="FF0000"/>
                          </a:solidFill>
                        </a:rPr>
                        <a:t> SUNDAY</a:t>
                      </a:r>
                    </a:p>
                  </a:txBody>
                  <a:tcPr/>
                </a:tc>
                <a:extLst>
                  <a:ext uri="{0D108BD9-81ED-4DB2-BD59-A6C34878D82A}">
                    <a16:rowId xmlns:a16="http://schemas.microsoft.com/office/drawing/2014/main" val="1254525124"/>
                  </a:ext>
                </a:extLst>
              </a:tr>
              <a:tr h="426051">
                <a:tc>
                  <a:txBody>
                    <a:bodyPr/>
                    <a:lstStyle/>
                    <a:p>
                      <a:r>
                        <a:rPr lang="en-US" dirty="0"/>
                        <a:t> Date</a:t>
                      </a:r>
                      <a:endParaRPr lang="en-IN" dirty="0"/>
                    </a:p>
                  </a:txBody>
                  <a:tcPr/>
                </a:tc>
                <a:tc>
                  <a:txBody>
                    <a:bodyPr/>
                    <a:lstStyle/>
                    <a:p>
                      <a:endParaRPr lang="en-IN" dirty="0"/>
                    </a:p>
                  </a:txBody>
                  <a:tcPr/>
                </a:tc>
                <a:extLst>
                  <a:ext uri="{0D108BD9-81ED-4DB2-BD59-A6C34878D82A}">
                    <a16:rowId xmlns:a16="http://schemas.microsoft.com/office/drawing/2014/main" val="3111022747"/>
                  </a:ext>
                </a:extLst>
              </a:tr>
            </a:tbl>
          </a:graphicData>
        </a:graphic>
      </p:graphicFrame>
    </p:spTree>
    <p:extLst>
      <p:ext uri="{BB962C8B-B14F-4D97-AF65-F5344CB8AC3E}">
        <p14:creationId xmlns:p14="http://schemas.microsoft.com/office/powerpoint/2010/main" val="587524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4A212-EC35-48E5-AD62-21738A1E4026}"/>
              </a:ext>
            </a:extLst>
          </p:cNvPr>
          <p:cNvSpPr>
            <a:spLocks noGrp="1"/>
          </p:cNvSpPr>
          <p:nvPr>
            <p:ph type="title"/>
          </p:nvPr>
        </p:nvSpPr>
        <p:spPr>
          <a:xfrm>
            <a:off x="176981" y="29498"/>
            <a:ext cx="11720051" cy="908653"/>
          </a:xfrm>
        </p:spPr>
        <p:txBody>
          <a:bodyPr>
            <a:noAutofit/>
          </a:bodyPr>
          <a:lstStyle/>
          <a:p>
            <a:pPr algn="ctr"/>
            <a:r>
              <a:rPr lang="en-US" sz="3600" b="1" dirty="0"/>
              <a:t>Memorable Achievements - Enhancing Mathematical Environment</a:t>
            </a:r>
            <a:endParaRPr lang="en-IN" sz="3600" b="1" dirty="0"/>
          </a:p>
        </p:txBody>
      </p:sp>
      <p:graphicFrame>
        <p:nvGraphicFramePr>
          <p:cNvPr id="4" name="Table 4">
            <a:extLst>
              <a:ext uri="{FF2B5EF4-FFF2-40B4-BE49-F238E27FC236}">
                <a16:creationId xmlns:a16="http://schemas.microsoft.com/office/drawing/2014/main" id="{68A1A09F-0CC1-4570-8F45-AD8E65C7F98E}"/>
              </a:ext>
            </a:extLst>
          </p:cNvPr>
          <p:cNvGraphicFramePr>
            <a:graphicFrameLocks noGrp="1"/>
          </p:cNvGraphicFramePr>
          <p:nvPr>
            <p:ph idx="1"/>
            <p:extLst>
              <p:ext uri="{D42A27DB-BD31-4B8C-83A1-F6EECF244321}">
                <p14:modId xmlns:p14="http://schemas.microsoft.com/office/powerpoint/2010/main" val="3906280267"/>
              </p:ext>
            </p:extLst>
          </p:nvPr>
        </p:nvGraphicFramePr>
        <p:xfrm>
          <a:off x="113773" y="938151"/>
          <a:ext cx="11751657" cy="6020789"/>
        </p:xfrm>
        <a:graphic>
          <a:graphicData uri="http://schemas.openxmlformats.org/drawingml/2006/table">
            <a:tbl>
              <a:tblPr firstRow="1" bandRow="1">
                <a:tableStyleId>{5C22544A-7EE6-4342-B048-85BDC9FD1C3A}</a:tableStyleId>
              </a:tblPr>
              <a:tblGrid>
                <a:gridCol w="3917219">
                  <a:extLst>
                    <a:ext uri="{9D8B030D-6E8A-4147-A177-3AD203B41FA5}">
                      <a16:colId xmlns:a16="http://schemas.microsoft.com/office/drawing/2014/main" val="922955267"/>
                    </a:ext>
                  </a:extLst>
                </a:gridCol>
                <a:gridCol w="3917219">
                  <a:extLst>
                    <a:ext uri="{9D8B030D-6E8A-4147-A177-3AD203B41FA5}">
                      <a16:colId xmlns:a16="http://schemas.microsoft.com/office/drawing/2014/main" val="3459211016"/>
                    </a:ext>
                  </a:extLst>
                </a:gridCol>
                <a:gridCol w="3917219">
                  <a:extLst>
                    <a:ext uri="{9D8B030D-6E8A-4147-A177-3AD203B41FA5}">
                      <a16:colId xmlns:a16="http://schemas.microsoft.com/office/drawing/2014/main" val="331552268"/>
                    </a:ext>
                  </a:extLst>
                </a:gridCol>
              </a:tblGrid>
              <a:tr h="4905766">
                <a:tc>
                  <a:txBody>
                    <a:bodyPr/>
                    <a:lstStyle/>
                    <a:p>
                      <a:endParaRPr lang="en-IN" dirty="0"/>
                    </a:p>
                    <a:p>
                      <a:endParaRPr lang="en-IN" dirty="0"/>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1043388729"/>
                  </a:ext>
                </a:extLst>
              </a:tr>
              <a:tr h="1115023">
                <a:tc>
                  <a:txBody>
                    <a:bodyPr/>
                    <a:lstStyle/>
                    <a:p>
                      <a:r>
                        <a:rPr lang="en-US" dirty="0"/>
                        <a:t>To Aware the importance of “ZERO”-a human chain is made in Mathematics Day on December-2019</a:t>
                      </a:r>
                      <a:endParaRPr lang="en-IN" dirty="0"/>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3154107004"/>
                  </a:ext>
                </a:extLst>
              </a:tr>
            </a:tbl>
          </a:graphicData>
        </a:graphic>
      </p:graphicFrame>
      <p:pic>
        <p:nvPicPr>
          <p:cNvPr id="6" name="Picture 5">
            <a:extLst>
              <a:ext uri="{FF2B5EF4-FFF2-40B4-BE49-F238E27FC236}">
                <a16:creationId xmlns:a16="http://schemas.microsoft.com/office/drawing/2014/main" id="{D95D632F-7384-4EF5-8E8F-F2C70867F7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74" y="938151"/>
            <a:ext cx="4018840" cy="4892633"/>
          </a:xfrm>
          <a:prstGeom prst="rect">
            <a:avLst/>
          </a:prstGeom>
        </p:spPr>
      </p:pic>
      <p:pic>
        <p:nvPicPr>
          <p:cNvPr id="10" name="Picture 9">
            <a:extLst>
              <a:ext uri="{FF2B5EF4-FFF2-40B4-BE49-F238E27FC236}">
                <a16:creationId xmlns:a16="http://schemas.microsoft.com/office/drawing/2014/main" id="{9B82EA8B-F3C2-448B-BDC2-0967305407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2716" y="882848"/>
            <a:ext cx="4259283" cy="6076092"/>
          </a:xfrm>
          <a:prstGeom prst="rect">
            <a:avLst/>
          </a:prstGeom>
        </p:spPr>
      </p:pic>
      <p:pic>
        <p:nvPicPr>
          <p:cNvPr id="12" name="Picture 11">
            <a:extLst>
              <a:ext uri="{FF2B5EF4-FFF2-40B4-BE49-F238E27FC236}">
                <a16:creationId xmlns:a16="http://schemas.microsoft.com/office/drawing/2014/main" id="{72B3020C-224B-4EA9-975A-CC49435447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3787" y="976312"/>
            <a:ext cx="4298929" cy="6020789"/>
          </a:xfrm>
          <a:prstGeom prst="rect">
            <a:avLst/>
          </a:prstGeom>
        </p:spPr>
      </p:pic>
    </p:spTree>
    <p:extLst>
      <p:ext uri="{BB962C8B-B14F-4D97-AF65-F5344CB8AC3E}">
        <p14:creationId xmlns:p14="http://schemas.microsoft.com/office/powerpoint/2010/main" val="496750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F1283-1104-488E-A3DF-9C664E8F3E48}"/>
              </a:ext>
            </a:extLst>
          </p:cNvPr>
          <p:cNvSpPr>
            <a:spLocks noGrp="1"/>
          </p:cNvSpPr>
          <p:nvPr>
            <p:ph type="title"/>
          </p:nvPr>
        </p:nvSpPr>
        <p:spPr>
          <a:xfrm>
            <a:off x="130629" y="166256"/>
            <a:ext cx="11780322" cy="985650"/>
          </a:xfrm>
        </p:spPr>
        <p:txBody>
          <a:bodyPr>
            <a:normAutofit/>
          </a:bodyPr>
          <a:lstStyle/>
          <a:p>
            <a:pPr algn="ctr"/>
            <a:r>
              <a:rPr lang="en-US" sz="3600" b="1" dirty="0"/>
              <a:t>Memorable Achievements in Department of Mathematics</a:t>
            </a:r>
            <a:endParaRPr lang="en-IN" sz="3600" b="1" dirty="0"/>
          </a:p>
        </p:txBody>
      </p:sp>
      <p:graphicFrame>
        <p:nvGraphicFramePr>
          <p:cNvPr id="4" name="Table 4">
            <a:extLst>
              <a:ext uri="{FF2B5EF4-FFF2-40B4-BE49-F238E27FC236}">
                <a16:creationId xmlns:a16="http://schemas.microsoft.com/office/drawing/2014/main" id="{8681AF50-1A24-472B-B515-2828092E6689}"/>
              </a:ext>
            </a:extLst>
          </p:cNvPr>
          <p:cNvGraphicFramePr>
            <a:graphicFrameLocks noGrp="1"/>
          </p:cNvGraphicFramePr>
          <p:nvPr>
            <p:ph idx="1"/>
            <p:extLst>
              <p:ext uri="{D42A27DB-BD31-4B8C-83A1-F6EECF244321}">
                <p14:modId xmlns:p14="http://schemas.microsoft.com/office/powerpoint/2010/main" val="1283357537"/>
              </p:ext>
            </p:extLst>
          </p:nvPr>
        </p:nvGraphicFramePr>
        <p:xfrm>
          <a:off x="130629" y="1151905"/>
          <a:ext cx="11930742" cy="6504553"/>
        </p:xfrm>
        <a:graphic>
          <a:graphicData uri="http://schemas.openxmlformats.org/drawingml/2006/table">
            <a:tbl>
              <a:tblPr firstRow="1" bandRow="1">
                <a:tableStyleId>{5C22544A-7EE6-4342-B048-85BDC9FD1C3A}</a:tableStyleId>
              </a:tblPr>
              <a:tblGrid>
                <a:gridCol w="3976914">
                  <a:extLst>
                    <a:ext uri="{9D8B030D-6E8A-4147-A177-3AD203B41FA5}">
                      <a16:colId xmlns:a16="http://schemas.microsoft.com/office/drawing/2014/main" val="1043264991"/>
                    </a:ext>
                  </a:extLst>
                </a:gridCol>
                <a:gridCol w="3976914">
                  <a:extLst>
                    <a:ext uri="{9D8B030D-6E8A-4147-A177-3AD203B41FA5}">
                      <a16:colId xmlns:a16="http://schemas.microsoft.com/office/drawing/2014/main" val="3826500429"/>
                    </a:ext>
                  </a:extLst>
                </a:gridCol>
                <a:gridCol w="3976914">
                  <a:extLst>
                    <a:ext uri="{9D8B030D-6E8A-4147-A177-3AD203B41FA5}">
                      <a16:colId xmlns:a16="http://schemas.microsoft.com/office/drawing/2014/main" val="880206916"/>
                    </a:ext>
                  </a:extLst>
                </a:gridCol>
              </a:tblGrid>
              <a:tr h="4904511">
                <a:tc>
                  <a:txBody>
                    <a:bodyPr/>
                    <a:lstStyle/>
                    <a:p>
                      <a:endParaRPr lang="en-IN" dirty="0"/>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310930528"/>
                  </a:ext>
                </a:extLst>
              </a:tr>
              <a:tr h="800021">
                <a:tc>
                  <a:txBody>
                    <a:bodyPr/>
                    <a:lstStyle/>
                    <a:p>
                      <a:r>
                        <a:rPr lang="en-US" dirty="0"/>
                        <a:t>Team Affiliation of </a:t>
                      </a:r>
                      <a:r>
                        <a:rPr lang="en-US" dirty="0" err="1"/>
                        <a:t>Durg</a:t>
                      </a:r>
                      <a:r>
                        <a:rPr lang="en-US" dirty="0"/>
                        <a:t> University visited in January-2021</a:t>
                      </a:r>
                      <a:endParaRPr lang="en-IN" dirty="0"/>
                    </a:p>
                  </a:txBody>
                  <a:tcPr/>
                </a:tc>
                <a:tc gridSpan="2">
                  <a:txBody>
                    <a:bodyPr/>
                    <a:lstStyle/>
                    <a:p>
                      <a:r>
                        <a:rPr lang="en-US" dirty="0"/>
                        <a:t>Pankaj </a:t>
                      </a:r>
                      <a:r>
                        <a:rPr lang="en-US" dirty="0" err="1"/>
                        <a:t>Dewangan</a:t>
                      </a:r>
                      <a:r>
                        <a:rPr lang="en-US" dirty="0"/>
                        <a:t> won stale level Poster competition in </a:t>
                      </a:r>
                      <a:r>
                        <a:rPr lang="en-US" dirty="0" err="1"/>
                        <a:t>Maths</a:t>
                      </a:r>
                      <a:r>
                        <a:rPr lang="en-US" dirty="0"/>
                        <a:t> Day at VYT-</a:t>
                      </a:r>
                      <a:r>
                        <a:rPr lang="en-US" dirty="0" err="1"/>
                        <a:t>Durg</a:t>
                      </a:r>
                      <a:endParaRPr lang="en-IN" dirty="0"/>
                    </a:p>
                  </a:txBody>
                  <a:tcPr/>
                </a:tc>
                <a:tc hMerge="1">
                  <a:txBody>
                    <a:bodyPr/>
                    <a:lstStyle/>
                    <a:p>
                      <a:endParaRPr lang="en-IN" dirty="0"/>
                    </a:p>
                  </a:txBody>
                  <a:tcPr/>
                </a:tc>
                <a:extLst>
                  <a:ext uri="{0D108BD9-81ED-4DB2-BD59-A6C34878D82A}">
                    <a16:rowId xmlns:a16="http://schemas.microsoft.com/office/drawing/2014/main" val="3157577781"/>
                  </a:ext>
                </a:extLst>
              </a:tr>
              <a:tr h="800021">
                <a:tc>
                  <a:txBody>
                    <a:bodyPr/>
                    <a:lstStyle/>
                    <a:p>
                      <a:endParaRPr lang="en-IN" dirty="0"/>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2152167870"/>
                  </a:ext>
                </a:extLst>
              </a:tr>
            </a:tbl>
          </a:graphicData>
        </a:graphic>
      </p:graphicFrame>
      <p:pic>
        <p:nvPicPr>
          <p:cNvPr id="6" name="Picture 5">
            <a:extLst>
              <a:ext uri="{FF2B5EF4-FFF2-40B4-BE49-F238E27FC236}">
                <a16:creationId xmlns:a16="http://schemas.microsoft.com/office/drawing/2014/main" id="{BF7FE39C-396E-4AF6-A27E-27E201A1B2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30" y="1142999"/>
            <a:ext cx="4001984" cy="4889665"/>
          </a:xfrm>
          <a:prstGeom prst="rect">
            <a:avLst/>
          </a:prstGeom>
        </p:spPr>
      </p:pic>
      <p:pic>
        <p:nvPicPr>
          <p:cNvPr id="8" name="Picture 7">
            <a:extLst>
              <a:ext uri="{FF2B5EF4-FFF2-40B4-BE49-F238E27FC236}">
                <a16:creationId xmlns:a16="http://schemas.microsoft.com/office/drawing/2014/main" id="{5A571438-B702-4B3C-B0B0-C3965F635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2614" y="1151905"/>
            <a:ext cx="7928756" cy="4880759"/>
          </a:xfrm>
          <a:prstGeom prst="rect">
            <a:avLst/>
          </a:prstGeom>
        </p:spPr>
      </p:pic>
    </p:spTree>
    <p:extLst>
      <p:ext uri="{BB962C8B-B14F-4D97-AF65-F5344CB8AC3E}">
        <p14:creationId xmlns:p14="http://schemas.microsoft.com/office/powerpoint/2010/main" val="3522745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7B3F5-235F-425A-889B-C0DD2AED7754}"/>
              </a:ext>
            </a:extLst>
          </p:cNvPr>
          <p:cNvSpPr>
            <a:spLocks noGrp="1"/>
          </p:cNvSpPr>
          <p:nvPr>
            <p:ph type="title"/>
          </p:nvPr>
        </p:nvSpPr>
        <p:spPr>
          <a:xfrm>
            <a:off x="451262" y="1"/>
            <a:ext cx="11364686" cy="866898"/>
          </a:xfrm>
        </p:spPr>
        <p:txBody>
          <a:bodyPr>
            <a:noAutofit/>
          </a:bodyPr>
          <a:lstStyle/>
          <a:p>
            <a:r>
              <a:rPr lang="en-US" sz="3600" b="1" dirty="0"/>
              <a:t>Memorable Achievements in Department of Mathematics</a:t>
            </a:r>
            <a:endParaRPr lang="en-IN" sz="3600" dirty="0"/>
          </a:p>
        </p:txBody>
      </p:sp>
      <p:graphicFrame>
        <p:nvGraphicFramePr>
          <p:cNvPr id="4" name="Table 4">
            <a:extLst>
              <a:ext uri="{FF2B5EF4-FFF2-40B4-BE49-F238E27FC236}">
                <a16:creationId xmlns:a16="http://schemas.microsoft.com/office/drawing/2014/main" id="{FE3F4AB2-284A-487B-A1A0-5C5932623666}"/>
              </a:ext>
            </a:extLst>
          </p:cNvPr>
          <p:cNvGraphicFramePr>
            <a:graphicFrameLocks noGrp="1"/>
          </p:cNvGraphicFramePr>
          <p:nvPr>
            <p:ph idx="1"/>
            <p:extLst>
              <p:ext uri="{D42A27DB-BD31-4B8C-83A1-F6EECF244321}">
                <p14:modId xmlns:p14="http://schemas.microsoft.com/office/powerpoint/2010/main" val="3858803782"/>
              </p:ext>
            </p:extLst>
          </p:nvPr>
        </p:nvGraphicFramePr>
        <p:xfrm>
          <a:off x="285008" y="1825625"/>
          <a:ext cx="11621984" cy="5032374"/>
        </p:xfrm>
        <a:graphic>
          <a:graphicData uri="http://schemas.openxmlformats.org/drawingml/2006/table">
            <a:tbl>
              <a:tblPr firstRow="1" bandRow="1">
                <a:tableStyleId>{5C22544A-7EE6-4342-B048-85BDC9FD1C3A}</a:tableStyleId>
              </a:tblPr>
              <a:tblGrid>
                <a:gridCol w="5810992">
                  <a:extLst>
                    <a:ext uri="{9D8B030D-6E8A-4147-A177-3AD203B41FA5}">
                      <a16:colId xmlns:a16="http://schemas.microsoft.com/office/drawing/2014/main" val="3708029041"/>
                    </a:ext>
                  </a:extLst>
                </a:gridCol>
                <a:gridCol w="5810992">
                  <a:extLst>
                    <a:ext uri="{9D8B030D-6E8A-4147-A177-3AD203B41FA5}">
                      <a16:colId xmlns:a16="http://schemas.microsoft.com/office/drawing/2014/main" val="1721993720"/>
                    </a:ext>
                  </a:extLst>
                </a:gridCol>
              </a:tblGrid>
              <a:tr h="4642903">
                <a:tc>
                  <a:txBody>
                    <a:bodyPr/>
                    <a:lstStyle/>
                    <a:p>
                      <a:endParaRPr lang="en-IN" dirty="0"/>
                    </a:p>
                  </a:txBody>
                  <a:tcPr/>
                </a:tc>
                <a:tc>
                  <a:txBody>
                    <a:bodyPr/>
                    <a:lstStyle/>
                    <a:p>
                      <a:endParaRPr lang="en-IN" dirty="0"/>
                    </a:p>
                  </a:txBody>
                  <a:tcPr/>
                </a:tc>
                <a:extLst>
                  <a:ext uri="{0D108BD9-81ED-4DB2-BD59-A6C34878D82A}">
                    <a16:rowId xmlns:a16="http://schemas.microsoft.com/office/drawing/2014/main" val="316827295"/>
                  </a:ext>
                </a:extLst>
              </a:tr>
              <a:tr h="389471">
                <a:tc>
                  <a:txBody>
                    <a:bodyPr/>
                    <a:lstStyle/>
                    <a:p>
                      <a:endParaRPr lang="en-IN"/>
                    </a:p>
                  </a:txBody>
                  <a:tcPr/>
                </a:tc>
                <a:tc>
                  <a:txBody>
                    <a:bodyPr/>
                    <a:lstStyle/>
                    <a:p>
                      <a:r>
                        <a:rPr lang="en-US" dirty="0"/>
                        <a:t>Internal Examination of M.Sc.-I sem in Nov.--2019</a:t>
                      </a:r>
                      <a:endParaRPr lang="en-IN" dirty="0"/>
                    </a:p>
                  </a:txBody>
                  <a:tcPr/>
                </a:tc>
                <a:extLst>
                  <a:ext uri="{0D108BD9-81ED-4DB2-BD59-A6C34878D82A}">
                    <a16:rowId xmlns:a16="http://schemas.microsoft.com/office/drawing/2014/main" val="3868627552"/>
                  </a:ext>
                </a:extLst>
              </a:tr>
            </a:tbl>
          </a:graphicData>
        </a:graphic>
      </p:graphicFrame>
      <p:pic>
        <p:nvPicPr>
          <p:cNvPr id="6" name="Picture 5">
            <a:extLst>
              <a:ext uri="{FF2B5EF4-FFF2-40B4-BE49-F238E27FC236}">
                <a16:creationId xmlns:a16="http://schemas.microsoft.com/office/drawing/2014/main" id="{8E6C4549-A8C6-4C2B-A57C-8ADC1F04F7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1897"/>
            <a:ext cx="5981205" cy="6192984"/>
          </a:xfrm>
          <a:prstGeom prst="rect">
            <a:avLst/>
          </a:prstGeom>
        </p:spPr>
      </p:pic>
      <p:pic>
        <p:nvPicPr>
          <p:cNvPr id="8" name="Picture 7">
            <a:extLst>
              <a:ext uri="{FF2B5EF4-FFF2-40B4-BE49-F238E27FC236}">
                <a16:creationId xmlns:a16="http://schemas.microsoft.com/office/drawing/2014/main" id="{1520103E-FD60-4EF7-9651-FE86CE5A32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5787" y="866899"/>
            <a:ext cx="5981205" cy="5581402"/>
          </a:xfrm>
          <a:prstGeom prst="rect">
            <a:avLst/>
          </a:prstGeom>
        </p:spPr>
      </p:pic>
    </p:spTree>
    <p:extLst>
      <p:ext uri="{BB962C8B-B14F-4D97-AF65-F5344CB8AC3E}">
        <p14:creationId xmlns:p14="http://schemas.microsoft.com/office/powerpoint/2010/main" val="1342117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9D3D3-A3A9-4957-A3C3-6FCB7BBE1332}"/>
              </a:ext>
            </a:extLst>
          </p:cNvPr>
          <p:cNvSpPr>
            <a:spLocks noGrp="1"/>
          </p:cNvSpPr>
          <p:nvPr>
            <p:ph type="title"/>
          </p:nvPr>
        </p:nvSpPr>
        <p:spPr>
          <a:xfrm>
            <a:off x="154379" y="83128"/>
            <a:ext cx="11744696" cy="997528"/>
          </a:xfrm>
        </p:spPr>
        <p:txBody>
          <a:bodyPr>
            <a:normAutofit fontScale="90000"/>
          </a:bodyPr>
          <a:lstStyle/>
          <a:p>
            <a:r>
              <a:rPr lang="en-US" sz="4000" b="1" dirty="0"/>
              <a:t>Guest Lecture Organized - NET Exam Awareness in Department </a:t>
            </a:r>
            <a:endParaRPr lang="en-IN" sz="4000" dirty="0"/>
          </a:p>
        </p:txBody>
      </p:sp>
      <p:graphicFrame>
        <p:nvGraphicFramePr>
          <p:cNvPr id="4" name="Table 4">
            <a:extLst>
              <a:ext uri="{FF2B5EF4-FFF2-40B4-BE49-F238E27FC236}">
                <a16:creationId xmlns:a16="http://schemas.microsoft.com/office/drawing/2014/main" id="{8DA3D4D8-C711-42EA-838C-EB2125EBF8C7}"/>
              </a:ext>
            </a:extLst>
          </p:cNvPr>
          <p:cNvGraphicFramePr>
            <a:graphicFrameLocks noGrp="1"/>
          </p:cNvGraphicFramePr>
          <p:nvPr>
            <p:ph idx="1"/>
            <p:extLst>
              <p:ext uri="{D42A27DB-BD31-4B8C-83A1-F6EECF244321}">
                <p14:modId xmlns:p14="http://schemas.microsoft.com/office/powerpoint/2010/main" val="3104289647"/>
              </p:ext>
            </p:extLst>
          </p:nvPr>
        </p:nvGraphicFramePr>
        <p:xfrm>
          <a:off x="292925" y="1080655"/>
          <a:ext cx="11744696" cy="5888075"/>
        </p:xfrm>
        <a:graphic>
          <a:graphicData uri="http://schemas.openxmlformats.org/drawingml/2006/table">
            <a:tbl>
              <a:tblPr firstRow="1" bandRow="1">
                <a:tableStyleId>{5C22544A-7EE6-4342-B048-85BDC9FD1C3A}</a:tableStyleId>
              </a:tblPr>
              <a:tblGrid>
                <a:gridCol w="5537859">
                  <a:extLst>
                    <a:ext uri="{9D8B030D-6E8A-4147-A177-3AD203B41FA5}">
                      <a16:colId xmlns:a16="http://schemas.microsoft.com/office/drawing/2014/main" val="2146757176"/>
                    </a:ext>
                  </a:extLst>
                </a:gridCol>
                <a:gridCol w="6206837">
                  <a:extLst>
                    <a:ext uri="{9D8B030D-6E8A-4147-A177-3AD203B41FA5}">
                      <a16:colId xmlns:a16="http://schemas.microsoft.com/office/drawing/2014/main" val="2841516351"/>
                    </a:ext>
                  </a:extLst>
                </a:gridCol>
              </a:tblGrid>
              <a:tr h="5247995">
                <a:tc>
                  <a:txBody>
                    <a:bodyPr/>
                    <a:lstStyle/>
                    <a:p>
                      <a:endParaRPr lang="en-IN" dirty="0"/>
                    </a:p>
                  </a:txBody>
                  <a:tcPr/>
                </a:tc>
                <a:tc>
                  <a:txBody>
                    <a:bodyPr/>
                    <a:lstStyle/>
                    <a:p>
                      <a:endParaRPr lang="en-IN" dirty="0"/>
                    </a:p>
                  </a:txBody>
                  <a:tcPr/>
                </a:tc>
                <a:extLst>
                  <a:ext uri="{0D108BD9-81ED-4DB2-BD59-A6C34878D82A}">
                    <a16:rowId xmlns:a16="http://schemas.microsoft.com/office/drawing/2014/main" val="1071851674"/>
                  </a:ext>
                </a:extLst>
              </a:tr>
              <a:tr h="446223">
                <a:tc>
                  <a:txBody>
                    <a:bodyPr/>
                    <a:lstStyle/>
                    <a:p>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NET Exam awareness-2020  by Dr. </a:t>
                      </a:r>
                      <a:r>
                        <a:rPr lang="en-US" dirty="0" err="1"/>
                        <a:t>B.K.Sharma</a:t>
                      </a:r>
                      <a:r>
                        <a:rPr lang="en-US" dirty="0"/>
                        <a:t> (Ex-</a:t>
                      </a:r>
                      <a:r>
                        <a:rPr lang="en-US" dirty="0" err="1"/>
                        <a:t>HoD</a:t>
                      </a:r>
                      <a:r>
                        <a:rPr lang="en-US" dirty="0"/>
                        <a:t>, </a:t>
                      </a:r>
                      <a:r>
                        <a:rPr lang="en-US" dirty="0" err="1"/>
                        <a:t>Maths</a:t>
                      </a:r>
                      <a:r>
                        <a:rPr lang="en-US" dirty="0"/>
                        <a:t>, RSU) Raipur</a:t>
                      </a:r>
                      <a:endParaRPr lang="en-IN" dirty="0"/>
                    </a:p>
                  </a:txBody>
                  <a:tcPr/>
                </a:tc>
                <a:extLst>
                  <a:ext uri="{0D108BD9-81ED-4DB2-BD59-A6C34878D82A}">
                    <a16:rowId xmlns:a16="http://schemas.microsoft.com/office/drawing/2014/main" val="2015866865"/>
                  </a:ext>
                </a:extLst>
              </a:tr>
            </a:tbl>
          </a:graphicData>
        </a:graphic>
      </p:graphicFrame>
      <p:pic>
        <p:nvPicPr>
          <p:cNvPr id="7" name="Picture 6">
            <a:extLst>
              <a:ext uri="{FF2B5EF4-FFF2-40B4-BE49-F238E27FC236}">
                <a16:creationId xmlns:a16="http://schemas.microsoft.com/office/drawing/2014/main" id="{77120883-C7EA-4126-A5B2-A458544339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8911" y="1080655"/>
            <a:ext cx="6218709" cy="5106389"/>
          </a:xfrm>
          <a:prstGeom prst="rect">
            <a:avLst/>
          </a:prstGeom>
        </p:spPr>
      </p:pic>
      <p:pic>
        <p:nvPicPr>
          <p:cNvPr id="8" name="Picture 7">
            <a:extLst>
              <a:ext uri="{FF2B5EF4-FFF2-40B4-BE49-F238E27FC236}">
                <a16:creationId xmlns:a16="http://schemas.microsoft.com/office/drawing/2014/main" id="{F755C273-9C46-461B-93E6-9BB98CB96A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925" y="938150"/>
            <a:ext cx="5525985" cy="5919849"/>
          </a:xfrm>
          <a:prstGeom prst="rect">
            <a:avLst/>
          </a:prstGeom>
        </p:spPr>
      </p:pic>
    </p:spTree>
    <p:extLst>
      <p:ext uri="{BB962C8B-B14F-4D97-AF65-F5344CB8AC3E}">
        <p14:creationId xmlns:p14="http://schemas.microsoft.com/office/powerpoint/2010/main" val="909644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72C7340B-8E6C-443F-AE5B-608613DB06BE}"/>
              </a:ext>
            </a:extLst>
          </p:cNvPr>
          <p:cNvGraphicFramePr>
            <a:graphicFrameLocks noGrp="1"/>
          </p:cNvGraphicFramePr>
          <p:nvPr>
            <p:extLst>
              <p:ext uri="{D42A27DB-BD31-4B8C-83A1-F6EECF244321}">
                <p14:modId xmlns:p14="http://schemas.microsoft.com/office/powerpoint/2010/main" val="553629770"/>
              </p:ext>
            </p:extLst>
          </p:nvPr>
        </p:nvGraphicFramePr>
        <p:xfrm>
          <a:off x="308759" y="113240"/>
          <a:ext cx="11483440" cy="6744760"/>
        </p:xfrm>
        <a:graphic>
          <a:graphicData uri="http://schemas.openxmlformats.org/drawingml/2006/table">
            <a:tbl>
              <a:tblPr firstRow="1" bandRow="1">
                <a:tableStyleId>{5C22544A-7EE6-4342-B048-85BDC9FD1C3A}</a:tableStyleId>
              </a:tblPr>
              <a:tblGrid>
                <a:gridCol w="5741720">
                  <a:extLst>
                    <a:ext uri="{9D8B030D-6E8A-4147-A177-3AD203B41FA5}">
                      <a16:colId xmlns:a16="http://schemas.microsoft.com/office/drawing/2014/main" val="2928990675"/>
                    </a:ext>
                  </a:extLst>
                </a:gridCol>
                <a:gridCol w="5741720">
                  <a:extLst>
                    <a:ext uri="{9D8B030D-6E8A-4147-A177-3AD203B41FA5}">
                      <a16:colId xmlns:a16="http://schemas.microsoft.com/office/drawing/2014/main" val="2399572433"/>
                    </a:ext>
                  </a:extLst>
                </a:gridCol>
              </a:tblGrid>
              <a:tr h="6288495">
                <a:tc gridSpan="2">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817009148"/>
                  </a:ext>
                </a:extLst>
              </a:tr>
              <a:tr h="456265">
                <a:tc>
                  <a:txBody>
                    <a:bodyPr/>
                    <a:lstStyle/>
                    <a:p>
                      <a:r>
                        <a:rPr lang="en-US" dirty="0"/>
                        <a:t>Guest Lecture by Satish Kaushik on 14.01.2019</a:t>
                      </a:r>
                      <a:endParaRPr lang="en-IN" dirty="0"/>
                    </a:p>
                  </a:txBody>
                  <a:tcPr/>
                </a:tc>
                <a:tc>
                  <a:txBody>
                    <a:bodyPr/>
                    <a:lstStyle/>
                    <a:p>
                      <a:r>
                        <a:rPr lang="en-US" dirty="0"/>
                        <a:t>Black Board Presentation by </a:t>
                      </a:r>
                      <a:r>
                        <a:rPr lang="en-US" dirty="0" err="1"/>
                        <a:t>Megha</a:t>
                      </a:r>
                      <a:r>
                        <a:rPr lang="en-US" dirty="0"/>
                        <a:t> Verma on 07.11.2019</a:t>
                      </a:r>
                      <a:endParaRPr lang="en-IN" dirty="0"/>
                    </a:p>
                  </a:txBody>
                  <a:tcPr/>
                </a:tc>
                <a:extLst>
                  <a:ext uri="{0D108BD9-81ED-4DB2-BD59-A6C34878D82A}">
                    <a16:rowId xmlns:a16="http://schemas.microsoft.com/office/drawing/2014/main" val="2139718784"/>
                  </a:ext>
                </a:extLst>
              </a:tr>
            </a:tbl>
          </a:graphicData>
        </a:graphic>
      </p:graphicFrame>
      <p:pic>
        <p:nvPicPr>
          <p:cNvPr id="7" name="Content Placeholder 4">
            <a:extLst>
              <a:ext uri="{FF2B5EF4-FFF2-40B4-BE49-F238E27FC236}">
                <a16:creationId xmlns:a16="http://schemas.microsoft.com/office/drawing/2014/main" id="{E9CE180A-9FE1-4BF0-A079-28F07B1F45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344" y="113240"/>
            <a:ext cx="5656613" cy="6203904"/>
          </a:xfrm>
          <a:prstGeom prst="rect">
            <a:avLst/>
          </a:prstGeom>
        </p:spPr>
      </p:pic>
      <p:pic>
        <p:nvPicPr>
          <p:cNvPr id="11" name="Content Placeholder 10">
            <a:extLst>
              <a:ext uri="{FF2B5EF4-FFF2-40B4-BE49-F238E27FC236}">
                <a16:creationId xmlns:a16="http://schemas.microsoft.com/office/drawing/2014/main" id="{F2DC410F-08F8-45FA-B1BC-3AE27663D4D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096000" y="125115"/>
            <a:ext cx="5747656" cy="6203904"/>
          </a:xfrm>
        </p:spPr>
      </p:pic>
    </p:spTree>
    <p:extLst>
      <p:ext uri="{BB962C8B-B14F-4D97-AF65-F5344CB8AC3E}">
        <p14:creationId xmlns:p14="http://schemas.microsoft.com/office/powerpoint/2010/main" val="8147567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13AA3-9DBB-417C-88B0-9A207A3BE1B7}"/>
              </a:ext>
            </a:extLst>
          </p:cNvPr>
          <p:cNvSpPr>
            <a:spLocks noGrp="1"/>
          </p:cNvSpPr>
          <p:nvPr>
            <p:ph type="title"/>
          </p:nvPr>
        </p:nvSpPr>
        <p:spPr>
          <a:xfrm>
            <a:off x="142504" y="178131"/>
            <a:ext cx="11815948" cy="771893"/>
          </a:xfrm>
        </p:spPr>
        <p:txBody>
          <a:bodyPr>
            <a:normAutofit/>
          </a:bodyPr>
          <a:lstStyle/>
          <a:p>
            <a:r>
              <a:rPr lang="en-US" sz="4000" b="1" dirty="0"/>
              <a:t>Memorable Achievements in Department of Mathematics</a:t>
            </a:r>
            <a:endParaRPr lang="en-IN" sz="4000" dirty="0"/>
          </a:p>
        </p:txBody>
      </p:sp>
      <p:graphicFrame>
        <p:nvGraphicFramePr>
          <p:cNvPr id="4" name="Table 4">
            <a:extLst>
              <a:ext uri="{FF2B5EF4-FFF2-40B4-BE49-F238E27FC236}">
                <a16:creationId xmlns:a16="http://schemas.microsoft.com/office/drawing/2014/main" id="{38D22FD1-9C89-4580-9F1B-C556AF13F85D}"/>
              </a:ext>
            </a:extLst>
          </p:cNvPr>
          <p:cNvGraphicFramePr>
            <a:graphicFrameLocks noGrp="1"/>
          </p:cNvGraphicFramePr>
          <p:nvPr>
            <p:ph idx="1"/>
            <p:extLst>
              <p:ext uri="{D42A27DB-BD31-4B8C-83A1-F6EECF244321}">
                <p14:modId xmlns:p14="http://schemas.microsoft.com/office/powerpoint/2010/main" val="671672525"/>
              </p:ext>
            </p:extLst>
          </p:nvPr>
        </p:nvGraphicFramePr>
        <p:xfrm>
          <a:off x="403761" y="1246908"/>
          <a:ext cx="11281558" cy="5485214"/>
        </p:xfrm>
        <a:graphic>
          <a:graphicData uri="http://schemas.openxmlformats.org/drawingml/2006/table">
            <a:tbl>
              <a:tblPr firstRow="1" bandRow="1">
                <a:tableStyleId>{5C22544A-7EE6-4342-B048-85BDC9FD1C3A}</a:tableStyleId>
              </a:tblPr>
              <a:tblGrid>
                <a:gridCol w="5640779">
                  <a:extLst>
                    <a:ext uri="{9D8B030D-6E8A-4147-A177-3AD203B41FA5}">
                      <a16:colId xmlns:a16="http://schemas.microsoft.com/office/drawing/2014/main" val="3767779851"/>
                    </a:ext>
                  </a:extLst>
                </a:gridCol>
                <a:gridCol w="5640779">
                  <a:extLst>
                    <a:ext uri="{9D8B030D-6E8A-4147-A177-3AD203B41FA5}">
                      <a16:colId xmlns:a16="http://schemas.microsoft.com/office/drawing/2014/main" val="2051085091"/>
                    </a:ext>
                  </a:extLst>
                </a:gridCol>
              </a:tblGrid>
              <a:tr h="4845134">
                <a:tc>
                  <a:txBody>
                    <a:bodyPr/>
                    <a:lstStyle/>
                    <a:p>
                      <a:endParaRPr lang="en-IN" dirty="0"/>
                    </a:p>
                  </a:txBody>
                  <a:tcPr/>
                </a:tc>
                <a:tc>
                  <a:txBody>
                    <a:bodyPr/>
                    <a:lstStyle/>
                    <a:p>
                      <a:endParaRPr lang="en-IN" dirty="0"/>
                    </a:p>
                  </a:txBody>
                  <a:tcPr/>
                </a:tc>
                <a:extLst>
                  <a:ext uri="{0D108BD9-81ED-4DB2-BD59-A6C34878D82A}">
                    <a16:rowId xmlns:a16="http://schemas.microsoft.com/office/drawing/2014/main" val="1030094068"/>
                  </a:ext>
                </a:extLst>
              </a:tr>
              <a:tr h="447572">
                <a:tc>
                  <a:txBody>
                    <a:bodyPr/>
                    <a:lstStyle/>
                    <a:p>
                      <a:r>
                        <a:rPr lang="en-US" dirty="0"/>
                        <a:t>Madhav Mathematics National Level Exam-2020. Total 38 student Appeared</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Distribution of Certificate of Madhav Mathematics Exam-2020 by Principal and </a:t>
                      </a:r>
                      <a:r>
                        <a:rPr lang="en-US" dirty="0" err="1"/>
                        <a:t>HoD</a:t>
                      </a:r>
                      <a:r>
                        <a:rPr lang="en-US" dirty="0"/>
                        <a:t> (</a:t>
                      </a:r>
                      <a:r>
                        <a:rPr lang="en-US" dirty="0" err="1"/>
                        <a:t>Maths</a:t>
                      </a:r>
                      <a:r>
                        <a:rPr lang="en-US" dirty="0"/>
                        <a:t>) and Sports Officer.</a:t>
                      </a:r>
                      <a:endParaRPr lang="en-IN" dirty="0"/>
                    </a:p>
                  </a:txBody>
                  <a:tcPr/>
                </a:tc>
                <a:extLst>
                  <a:ext uri="{0D108BD9-81ED-4DB2-BD59-A6C34878D82A}">
                    <a16:rowId xmlns:a16="http://schemas.microsoft.com/office/drawing/2014/main" val="538516112"/>
                  </a:ext>
                </a:extLst>
              </a:tr>
            </a:tbl>
          </a:graphicData>
        </a:graphic>
      </p:graphicFrame>
      <p:pic>
        <p:nvPicPr>
          <p:cNvPr id="5" name="Picture 4">
            <a:extLst>
              <a:ext uri="{FF2B5EF4-FFF2-40B4-BE49-F238E27FC236}">
                <a16:creationId xmlns:a16="http://schemas.microsoft.com/office/drawing/2014/main" id="{52CED9A9-4C72-4A57-B577-A1D753855E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1" y="997527"/>
            <a:ext cx="5493806" cy="5082640"/>
          </a:xfrm>
          <a:prstGeom prst="rect">
            <a:avLst/>
          </a:prstGeom>
        </p:spPr>
      </p:pic>
      <p:pic>
        <p:nvPicPr>
          <p:cNvPr id="7" name="Picture 6">
            <a:extLst>
              <a:ext uri="{FF2B5EF4-FFF2-40B4-BE49-F238E27FC236}">
                <a16:creationId xmlns:a16="http://schemas.microsoft.com/office/drawing/2014/main" id="{61950913-A13B-44E7-A142-12605A2BFB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761" y="950026"/>
            <a:ext cx="5692239" cy="5082638"/>
          </a:xfrm>
          <a:prstGeom prst="rect">
            <a:avLst/>
          </a:prstGeom>
        </p:spPr>
      </p:pic>
    </p:spTree>
    <p:extLst>
      <p:ext uri="{BB962C8B-B14F-4D97-AF65-F5344CB8AC3E}">
        <p14:creationId xmlns:p14="http://schemas.microsoft.com/office/powerpoint/2010/main" val="2931039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436258FD-94B5-4BF2-A13B-14982477CD07}"/>
              </a:ext>
            </a:extLst>
          </p:cNvPr>
          <p:cNvGraphicFramePr>
            <a:graphicFrameLocks noGrp="1"/>
          </p:cNvGraphicFramePr>
          <p:nvPr>
            <p:extLst>
              <p:ext uri="{D42A27DB-BD31-4B8C-83A1-F6EECF244321}">
                <p14:modId xmlns:p14="http://schemas.microsoft.com/office/powerpoint/2010/main" val="1082896996"/>
              </p:ext>
            </p:extLst>
          </p:nvPr>
        </p:nvGraphicFramePr>
        <p:xfrm>
          <a:off x="376053" y="0"/>
          <a:ext cx="11447814" cy="719664"/>
        </p:xfrm>
        <a:graphic>
          <a:graphicData uri="http://schemas.openxmlformats.org/drawingml/2006/table">
            <a:tbl>
              <a:tblPr firstRow="1" bandRow="1">
                <a:tableStyleId>{5C22544A-7EE6-4342-B048-85BDC9FD1C3A}</a:tableStyleId>
              </a:tblPr>
              <a:tblGrid>
                <a:gridCol w="5723907">
                  <a:extLst>
                    <a:ext uri="{9D8B030D-6E8A-4147-A177-3AD203B41FA5}">
                      <a16:colId xmlns:a16="http://schemas.microsoft.com/office/drawing/2014/main" val="722444833"/>
                    </a:ext>
                  </a:extLst>
                </a:gridCol>
                <a:gridCol w="5723907">
                  <a:extLst>
                    <a:ext uri="{9D8B030D-6E8A-4147-A177-3AD203B41FA5}">
                      <a16:colId xmlns:a16="http://schemas.microsoft.com/office/drawing/2014/main" val="1726794118"/>
                    </a:ext>
                  </a:extLst>
                </a:gridCol>
              </a:tblGrid>
              <a:tr h="719664">
                <a:tc>
                  <a:txBody>
                    <a:bodyPr/>
                    <a:lstStyle/>
                    <a:p>
                      <a:r>
                        <a:rPr lang="en-US" dirty="0"/>
                        <a:t>CLASSROOM ENVIRONMENT –(1) Black Board Presentation by Gitanjali in Semester-III Aug-2019</a:t>
                      </a:r>
                      <a:endParaRPr lang="en-IN" dirty="0"/>
                    </a:p>
                  </a:txBody>
                  <a:tcPr/>
                </a:tc>
                <a:tc>
                  <a:txBody>
                    <a:bodyPr/>
                    <a:lstStyle/>
                    <a:p>
                      <a:r>
                        <a:rPr lang="en-US" dirty="0"/>
                        <a:t>A batch of M.Sc.-III semester attending the class-work of Attraction and Potential, Aug.-2019 </a:t>
                      </a:r>
                      <a:endParaRPr lang="en-IN" dirty="0"/>
                    </a:p>
                  </a:txBody>
                  <a:tcPr/>
                </a:tc>
                <a:extLst>
                  <a:ext uri="{0D108BD9-81ED-4DB2-BD59-A6C34878D82A}">
                    <a16:rowId xmlns:a16="http://schemas.microsoft.com/office/drawing/2014/main" val="69894885"/>
                  </a:ext>
                </a:extLst>
              </a:tr>
            </a:tbl>
          </a:graphicData>
        </a:graphic>
      </p:graphicFrame>
      <p:pic>
        <p:nvPicPr>
          <p:cNvPr id="13" name="Picture 12">
            <a:extLst>
              <a:ext uri="{FF2B5EF4-FFF2-40B4-BE49-F238E27FC236}">
                <a16:creationId xmlns:a16="http://schemas.microsoft.com/office/drawing/2014/main" id="{D48AB6D7-94CA-40EB-BF72-9F99FE0CF0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53" y="719667"/>
            <a:ext cx="5719948" cy="5122994"/>
          </a:xfrm>
          <a:prstGeom prst="rect">
            <a:avLst/>
          </a:prstGeom>
        </p:spPr>
      </p:pic>
      <p:pic>
        <p:nvPicPr>
          <p:cNvPr id="14" name="Content Placeholder 4">
            <a:extLst>
              <a:ext uri="{FF2B5EF4-FFF2-40B4-BE49-F238E27FC236}">
                <a16:creationId xmlns:a16="http://schemas.microsoft.com/office/drawing/2014/main" id="{28101C8F-5E0D-45BA-A638-2D2118AC21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394473" y="421191"/>
            <a:ext cx="5122995" cy="5719949"/>
          </a:xfrm>
          <a:prstGeom prst="rect">
            <a:avLst/>
          </a:prstGeom>
        </p:spPr>
      </p:pic>
    </p:spTree>
    <p:extLst>
      <p:ext uri="{BB962C8B-B14F-4D97-AF65-F5344CB8AC3E}">
        <p14:creationId xmlns:p14="http://schemas.microsoft.com/office/powerpoint/2010/main" val="31880205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2DE8C-88A8-4780-AA4D-4F418FC5967E}"/>
              </a:ext>
            </a:extLst>
          </p:cNvPr>
          <p:cNvSpPr>
            <a:spLocks noGrp="1"/>
          </p:cNvSpPr>
          <p:nvPr>
            <p:ph type="title"/>
          </p:nvPr>
        </p:nvSpPr>
        <p:spPr>
          <a:xfrm>
            <a:off x="838200" y="317624"/>
            <a:ext cx="10515600" cy="691779"/>
          </a:xfrm>
        </p:spPr>
        <p:txBody>
          <a:bodyPr>
            <a:noAutofit/>
          </a:bodyPr>
          <a:lstStyle/>
          <a:p>
            <a:pPr algn="ctr"/>
            <a:r>
              <a:rPr lang="en-US" sz="3200" b="1" dirty="0">
                <a:solidFill>
                  <a:srgbClr val="FF0000"/>
                </a:solidFill>
              </a:rPr>
              <a:t>Use of ICT in Department and in Centralized online class</a:t>
            </a:r>
            <a:endParaRPr lang="en-IN" sz="3200" b="1" dirty="0">
              <a:solidFill>
                <a:srgbClr val="FF0000"/>
              </a:solidFill>
            </a:endParaRPr>
          </a:p>
        </p:txBody>
      </p:sp>
      <p:graphicFrame>
        <p:nvGraphicFramePr>
          <p:cNvPr id="4" name="Table 4">
            <a:extLst>
              <a:ext uri="{FF2B5EF4-FFF2-40B4-BE49-F238E27FC236}">
                <a16:creationId xmlns:a16="http://schemas.microsoft.com/office/drawing/2014/main" id="{93A73308-3D0A-451A-8042-C4E960187F80}"/>
              </a:ext>
            </a:extLst>
          </p:cNvPr>
          <p:cNvGraphicFramePr>
            <a:graphicFrameLocks noGrp="1"/>
          </p:cNvGraphicFramePr>
          <p:nvPr>
            <p:ph idx="1"/>
            <p:extLst>
              <p:ext uri="{D42A27DB-BD31-4B8C-83A1-F6EECF244321}">
                <p14:modId xmlns:p14="http://schemas.microsoft.com/office/powerpoint/2010/main" val="2368505813"/>
              </p:ext>
            </p:extLst>
          </p:nvPr>
        </p:nvGraphicFramePr>
        <p:xfrm>
          <a:off x="178130" y="1009403"/>
          <a:ext cx="12013870" cy="5652654"/>
        </p:xfrm>
        <a:graphic>
          <a:graphicData uri="http://schemas.openxmlformats.org/drawingml/2006/table">
            <a:tbl>
              <a:tblPr firstRow="1" bandRow="1">
                <a:tableStyleId>{5C22544A-7EE6-4342-B048-85BDC9FD1C3A}</a:tableStyleId>
              </a:tblPr>
              <a:tblGrid>
                <a:gridCol w="6006935">
                  <a:extLst>
                    <a:ext uri="{9D8B030D-6E8A-4147-A177-3AD203B41FA5}">
                      <a16:colId xmlns:a16="http://schemas.microsoft.com/office/drawing/2014/main" val="2836247717"/>
                    </a:ext>
                  </a:extLst>
                </a:gridCol>
                <a:gridCol w="6006935">
                  <a:extLst>
                    <a:ext uri="{9D8B030D-6E8A-4147-A177-3AD203B41FA5}">
                      <a16:colId xmlns:a16="http://schemas.microsoft.com/office/drawing/2014/main" val="349950818"/>
                    </a:ext>
                  </a:extLst>
                </a:gridCol>
              </a:tblGrid>
              <a:tr h="5652654">
                <a:tc>
                  <a:txBody>
                    <a:bodyPr/>
                    <a:lstStyle/>
                    <a:p>
                      <a:endParaRPr lang="en-IN" dirty="0"/>
                    </a:p>
                  </a:txBody>
                  <a:tcPr/>
                </a:tc>
                <a:tc>
                  <a:txBody>
                    <a:bodyPr/>
                    <a:lstStyle/>
                    <a:p>
                      <a:endParaRPr lang="en-IN" dirty="0"/>
                    </a:p>
                  </a:txBody>
                  <a:tcPr/>
                </a:tc>
                <a:extLst>
                  <a:ext uri="{0D108BD9-81ED-4DB2-BD59-A6C34878D82A}">
                    <a16:rowId xmlns:a16="http://schemas.microsoft.com/office/drawing/2014/main" val="431721429"/>
                  </a:ext>
                </a:extLst>
              </a:tr>
            </a:tbl>
          </a:graphicData>
        </a:graphic>
      </p:graphicFrame>
      <p:pic>
        <p:nvPicPr>
          <p:cNvPr id="6" name="Picture 5">
            <a:extLst>
              <a:ext uri="{FF2B5EF4-FFF2-40B4-BE49-F238E27FC236}">
                <a16:creationId xmlns:a16="http://schemas.microsoft.com/office/drawing/2014/main" id="{F4687455-75B3-44FA-84B9-06C72C4627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130" y="1009402"/>
            <a:ext cx="4655127" cy="5652653"/>
          </a:xfrm>
          <a:prstGeom prst="rect">
            <a:avLst/>
          </a:prstGeom>
        </p:spPr>
      </p:pic>
      <p:pic>
        <p:nvPicPr>
          <p:cNvPr id="8" name="Picture 7">
            <a:extLst>
              <a:ext uri="{FF2B5EF4-FFF2-40B4-BE49-F238E27FC236}">
                <a16:creationId xmlns:a16="http://schemas.microsoft.com/office/drawing/2014/main" id="{9EFAE04F-38DE-4AAD-A724-BBB5BB0B0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010" y="1009402"/>
            <a:ext cx="7239990" cy="5652653"/>
          </a:xfrm>
          <a:prstGeom prst="rect">
            <a:avLst/>
          </a:prstGeom>
        </p:spPr>
      </p:pic>
    </p:spTree>
    <p:extLst>
      <p:ext uri="{BB962C8B-B14F-4D97-AF65-F5344CB8AC3E}">
        <p14:creationId xmlns:p14="http://schemas.microsoft.com/office/powerpoint/2010/main" val="218227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2AA58-61E9-42CD-95B6-113AB5AC7F73}"/>
              </a:ext>
            </a:extLst>
          </p:cNvPr>
          <p:cNvSpPr>
            <a:spLocks noGrp="1"/>
          </p:cNvSpPr>
          <p:nvPr>
            <p:ph type="title"/>
          </p:nvPr>
        </p:nvSpPr>
        <p:spPr>
          <a:xfrm>
            <a:off x="838200" y="0"/>
            <a:ext cx="10515600" cy="816429"/>
          </a:xfrm>
        </p:spPr>
        <p:txBody>
          <a:bodyPr/>
          <a:lstStyle/>
          <a:p>
            <a:pPr algn="ctr"/>
            <a:r>
              <a:rPr lang="en-US" dirty="0"/>
              <a:t>Content of the PPT</a:t>
            </a:r>
            <a:endParaRPr lang="en-IN" dirty="0"/>
          </a:p>
        </p:txBody>
      </p:sp>
      <p:graphicFrame>
        <p:nvGraphicFramePr>
          <p:cNvPr id="4" name="Table 4">
            <a:extLst>
              <a:ext uri="{FF2B5EF4-FFF2-40B4-BE49-F238E27FC236}">
                <a16:creationId xmlns:a16="http://schemas.microsoft.com/office/drawing/2014/main" id="{F890247F-D595-47F9-A363-0958B6C631C2}"/>
              </a:ext>
            </a:extLst>
          </p:cNvPr>
          <p:cNvGraphicFramePr>
            <a:graphicFrameLocks noGrp="1"/>
          </p:cNvGraphicFramePr>
          <p:nvPr>
            <p:ph idx="1"/>
            <p:extLst>
              <p:ext uri="{D42A27DB-BD31-4B8C-83A1-F6EECF244321}">
                <p14:modId xmlns:p14="http://schemas.microsoft.com/office/powerpoint/2010/main" val="3593442461"/>
              </p:ext>
            </p:extLst>
          </p:nvPr>
        </p:nvGraphicFramePr>
        <p:xfrm>
          <a:off x="408213" y="669471"/>
          <a:ext cx="11217730" cy="6606016"/>
        </p:xfrm>
        <a:graphic>
          <a:graphicData uri="http://schemas.openxmlformats.org/drawingml/2006/table">
            <a:tbl>
              <a:tblPr firstRow="1" bandRow="1">
                <a:tableStyleId>{5C22544A-7EE6-4342-B048-85BDC9FD1C3A}</a:tableStyleId>
              </a:tblPr>
              <a:tblGrid>
                <a:gridCol w="1485901">
                  <a:extLst>
                    <a:ext uri="{9D8B030D-6E8A-4147-A177-3AD203B41FA5}">
                      <a16:colId xmlns:a16="http://schemas.microsoft.com/office/drawing/2014/main" val="1427925098"/>
                    </a:ext>
                  </a:extLst>
                </a:gridCol>
                <a:gridCol w="9731829">
                  <a:extLst>
                    <a:ext uri="{9D8B030D-6E8A-4147-A177-3AD203B41FA5}">
                      <a16:colId xmlns:a16="http://schemas.microsoft.com/office/drawing/2014/main" val="2756536423"/>
                    </a:ext>
                  </a:extLst>
                </a:gridCol>
              </a:tblGrid>
              <a:tr h="453002">
                <a:tc>
                  <a:txBody>
                    <a:bodyPr/>
                    <a:lstStyle/>
                    <a:p>
                      <a:r>
                        <a:rPr lang="en-US" sz="2000" dirty="0">
                          <a:solidFill>
                            <a:schemeClr val="tx1"/>
                          </a:solidFill>
                          <a:latin typeface="Arial Black" panose="020B0A04020102020204" pitchFamily="34" charset="0"/>
                        </a:rPr>
                        <a:t>14</a:t>
                      </a:r>
                      <a:endParaRPr lang="en-IN" sz="2000" dirty="0">
                        <a:solidFill>
                          <a:schemeClr val="tx1"/>
                        </a:solidFill>
                        <a:latin typeface="Arial Black" panose="020B0A04020102020204" pitchFamily="34" charset="0"/>
                      </a:endParaRPr>
                    </a:p>
                  </a:txBody>
                  <a:tcPr/>
                </a:tc>
                <a:tc>
                  <a:txBody>
                    <a:bodyPr/>
                    <a:lstStyle/>
                    <a:p>
                      <a:r>
                        <a:rPr lang="en-US" sz="2000" dirty="0">
                          <a:solidFill>
                            <a:schemeClr val="tx1"/>
                          </a:solidFill>
                          <a:latin typeface="Arial Black" panose="020B0A04020102020204" pitchFamily="34" charset="0"/>
                        </a:rPr>
                        <a:t>ACHIEVEMENT</a:t>
                      </a:r>
                      <a:endParaRPr lang="en-IN" sz="2000" dirty="0">
                        <a:solidFill>
                          <a:schemeClr val="tx1"/>
                        </a:solidFill>
                        <a:latin typeface="Arial Black" panose="020B0A04020102020204" pitchFamily="34" charset="0"/>
                      </a:endParaRPr>
                    </a:p>
                  </a:txBody>
                  <a:tcPr/>
                </a:tc>
                <a:extLst>
                  <a:ext uri="{0D108BD9-81ED-4DB2-BD59-A6C34878D82A}">
                    <a16:rowId xmlns:a16="http://schemas.microsoft.com/office/drawing/2014/main" val="297480725"/>
                  </a:ext>
                </a:extLst>
              </a:tr>
              <a:tr h="716990">
                <a:tc>
                  <a:txBody>
                    <a:bodyPr/>
                    <a:lstStyle/>
                    <a:p>
                      <a:r>
                        <a:rPr lang="en-US" sz="2000" dirty="0">
                          <a:solidFill>
                            <a:schemeClr val="tx1"/>
                          </a:solidFill>
                          <a:latin typeface="Arial Black" panose="020B0A04020102020204" pitchFamily="34" charset="0"/>
                        </a:rPr>
                        <a:t>15-17</a:t>
                      </a:r>
                      <a:endParaRPr lang="en-IN" sz="2000" dirty="0">
                        <a:solidFill>
                          <a:schemeClr val="tx1"/>
                        </a:solidFill>
                        <a:latin typeface="Arial Black" panose="020B0A040201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Black" panose="020B0A04020102020204" pitchFamily="34" charset="0"/>
                        </a:rPr>
                        <a:t>ACHIEVEMENT, ACADEMIC ACHIEVEMENT &amp; LIST OF PUBLISHED PAPERS</a:t>
                      </a:r>
                      <a:endParaRPr lang="en-IN" sz="2000" dirty="0">
                        <a:solidFill>
                          <a:schemeClr val="tx1"/>
                        </a:solidFill>
                        <a:latin typeface="Arial Black" panose="020B0A04020102020204" pitchFamily="34" charset="0"/>
                      </a:endParaRPr>
                    </a:p>
                  </a:txBody>
                  <a:tcPr/>
                </a:tc>
                <a:extLst>
                  <a:ext uri="{0D108BD9-81ED-4DB2-BD59-A6C34878D82A}">
                    <a16:rowId xmlns:a16="http://schemas.microsoft.com/office/drawing/2014/main" val="1967080663"/>
                  </a:ext>
                </a:extLst>
              </a:tr>
              <a:tr h="453002">
                <a:tc>
                  <a:txBody>
                    <a:bodyPr/>
                    <a:lstStyle/>
                    <a:p>
                      <a:r>
                        <a:rPr lang="en-US" sz="2000" dirty="0">
                          <a:solidFill>
                            <a:schemeClr val="tx1"/>
                          </a:solidFill>
                          <a:latin typeface="Arial Black" panose="020B0A04020102020204" pitchFamily="34" charset="0"/>
                        </a:rPr>
                        <a:t>18</a:t>
                      </a:r>
                      <a:endParaRPr lang="en-IN" sz="2000" dirty="0">
                        <a:solidFill>
                          <a:schemeClr val="tx1"/>
                        </a:solidFill>
                        <a:latin typeface="Arial Black" panose="020B0A040201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solidFill>
                            <a:schemeClr val="tx1"/>
                          </a:solidFill>
                          <a:latin typeface="Arial Black" panose="020B0A04020102020204" pitchFamily="34" charset="0"/>
                        </a:rPr>
                        <a:t>PUBLICATION ACHIEVEMENT</a:t>
                      </a:r>
                    </a:p>
                  </a:txBody>
                  <a:tcPr/>
                </a:tc>
                <a:extLst>
                  <a:ext uri="{0D108BD9-81ED-4DB2-BD59-A6C34878D82A}">
                    <a16:rowId xmlns:a16="http://schemas.microsoft.com/office/drawing/2014/main" val="505799811"/>
                  </a:ext>
                </a:extLst>
              </a:tr>
              <a:tr h="453002">
                <a:tc>
                  <a:txBody>
                    <a:bodyPr/>
                    <a:lstStyle/>
                    <a:p>
                      <a:r>
                        <a:rPr lang="en-US" sz="2000" dirty="0">
                          <a:solidFill>
                            <a:schemeClr val="tx1"/>
                          </a:solidFill>
                          <a:latin typeface="Arial Black" panose="020B0A04020102020204" pitchFamily="34" charset="0"/>
                        </a:rPr>
                        <a:t>19</a:t>
                      </a:r>
                      <a:endParaRPr lang="en-IN" sz="2000" dirty="0">
                        <a:solidFill>
                          <a:schemeClr val="tx1"/>
                        </a:solidFill>
                        <a:latin typeface="Arial Black" panose="020B0A04020102020204" pitchFamily="34" charset="0"/>
                      </a:endParaRPr>
                    </a:p>
                  </a:txBody>
                  <a:tcPr/>
                </a:tc>
                <a:tc>
                  <a:txBody>
                    <a:bodyPr/>
                    <a:lstStyle/>
                    <a:p>
                      <a:r>
                        <a:rPr lang="en-US" sz="2000" b="1" dirty="0">
                          <a:solidFill>
                            <a:schemeClr val="tx1"/>
                          </a:solidFill>
                          <a:latin typeface="Arial Black" panose="020B0A04020102020204" pitchFamily="34" charset="0"/>
                        </a:rPr>
                        <a:t>OTHER RESEARCH ACTIVITY</a:t>
                      </a:r>
                      <a:endParaRPr lang="en-IN" sz="2000" dirty="0">
                        <a:solidFill>
                          <a:schemeClr val="tx1"/>
                        </a:solidFill>
                        <a:latin typeface="Arial Black" panose="020B0A04020102020204" pitchFamily="34" charset="0"/>
                      </a:endParaRPr>
                    </a:p>
                  </a:txBody>
                  <a:tcPr/>
                </a:tc>
                <a:extLst>
                  <a:ext uri="{0D108BD9-81ED-4DB2-BD59-A6C34878D82A}">
                    <a16:rowId xmlns:a16="http://schemas.microsoft.com/office/drawing/2014/main" val="2371392078"/>
                  </a:ext>
                </a:extLst>
              </a:tr>
              <a:tr h="453002">
                <a:tc>
                  <a:txBody>
                    <a:bodyPr/>
                    <a:lstStyle/>
                    <a:p>
                      <a:r>
                        <a:rPr lang="en-US" sz="2000" dirty="0">
                          <a:solidFill>
                            <a:schemeClr val="tx1"/>
                          </a:solidFill>
                          <a:latin typeface="Arial Black" panose="020B0A04020102020204" pitchFamily="34" charset="0"/>
                        </a:rPr>
                        <a:t>20</a:t>
                      </a:r>
                      <a:endParaRPr lang="en-IN" sz="2000" dirty="0">
                        <a:solidFill>
                          <a:schemeClr val="tx1"/>
                        </a:solidFill>
                        <a:latin typeface="Arial Black" panose="020B0A04020102020204" pitchFamily="34" charset="0"/>
                      </a:endParaRPr>
                    </a:p>
                  </a:txBody>
                  <a:tcPr/>
                </a:tc>
                <a:tc>
                  <a:txBody>
                    <a:bodyPr/>
                    <a:lstStyle/>
                    <a:p>
                      <a:r>
                        <a:rPr lang="en-US" sz="2000" dirty="0">
                          <a:solidFill>
                            <a:schemeClr val="tx1"/>
                          </a:solidFill>
                          <a:latin typeface="Arial Black" panose="020B0A04020102020204" pitchFamily="34" charset="0"/>
                        </a:rPr>
                        <a:t>MOU WITH TWO COLLEGES</a:t>
                      </a:r>
                      <a:endParaRPr lang="en-IN" sz="2000" dirty="0">
                        <a:solidFill>
                          <a:schemeClr val="tx1"/>
                        </a:solidFill>
                        <a:latin typeface="Arial Black" panose="020B0A04020102020204" pitchFamily="34" charset="0"/>
                      </a:endParaRPr>
                    </a:p>
                  </a:txBody>
                  <a:tcPr/>
                </a:tc>
                <a:extLst>
                  <a:ext uri="{0D108BD9-81ED-4DB2-BD59-A6C34878D82A}">
                    <a16:rowId xmlns:a16="http://schemas.microsoft.com/office/drawing/2014/main" val="4168608451"/>
                  </a:ext>
                </a:extLst>
              </a:tr>
              <a:tr h="453002">
                <a:tc>
                  <a:txBody>
                    <a:bodyPr/>
                    <a:lstStyle/>
                    <a:p>
                      <a:r>
                        <a:rPr lang="en-US" sz="2000" dirty="0">
                          <a:solidFill>
                            <a:schemeClr val="tx1"/>
                          </a:solidFill>
                          <a:latin typeface="Arial Black" panose="020B0A04020102020204" pitchFamily="34" charset="0"/>
                        </a:rPr>
                        <a:t>21-22</a:t>
                      </a:r>
                      <a:endParaRPr lang="en-IN" sz="2000" dirty="0">
                        <a:solidFill>
                          <a:schemeClr val="tx1"/>
                        </a:solidFill>
                        <a:latin typeface="Arial Black" panose="020B0A040201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solidFill>
                            <a:schemeClr val="tx1"/>
                          </a:solidFill>
                          <a:latin typeface="Arial Black" panose="020B0A04020102020204" pitchFamily="34" charset="0"/>
                        </a:rPr>
                        <a:t>ENROLLED AND EXAM RESULTS OF B.SC.-III </a:t>
                      </a:r>
                    </a:p>
                  </a:txBody>
                  <a:tcPr/>
                </a:tc>
                <a:extLst>
                  <a:ext uri="{0D108BD9-81ED-4DB2-BD59-A6C34878D82A}">
                    <a16:rowId xmlns:a16="http://schemas.microsoft.com/office/drawing/2014/main" val="1867201196"/>
                  </a:ext>
                </a:extLst>
              </a:tr>
              <a:tr h="453002">
                <a:tc>
                  <a:txBody>
                    <a:bodyPr/>
                    <a:lstStyle/>
                    <a:p>
                      <a:r>
                        <a:rPr lang="en-US" sz="2000" dirty="0">
                          <a:solidFill>
                            <a:schemeClr val="tx1"/>
                          </a:solidFill>
                          <a:latin typeface="Arial Black" panose="020B0A04020102020204" pitchFamily="34" charset="0"/>
                        </a:rPr>
                        <a:t>23-24</a:t>
                      </a:r>
                      <a:endParaRPr lang="en-IN" sz="2000" dirty="0">
                        <a:solidFill>
                          <a:schemeClr val="tx1"/>
                        </a:solidFill>
                        <a:latin typeface="Arial Black" panose="020B0A040201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solidFill>
                            <a:schemeClr val="tx1"/>
                          </a:solidFill>
                          <a:latin typeface="Arial Black" panose="020B0A04020102020204" pitchFamily="34" charset="0"/>
                        </a:rPr>
                        <a:t>EXAM RESULT (M.SC. MATHEMATICS)</a:t>
                      </a:r>
                    </a:p>
                  </a:txBody>
                  <a:tcPr/>
                </a:tc>
                <a:extLst>
                  <a:ext uri="{0D108BD9-81ED-4DB2-BD59-A6C34878D82A}">
                    <a16:rowId xmlns:a16="http://schemas.microsoft.com/office/drawing/2014/main" val="1335513824"/>
                  </a:ext>
                </a:extLst>
              </a:tr>
              <a:tr h="453002">
                <a:tc>
                  <a:txBody>
                    <a:bodyPr/>
                    <a:lstStyle/>
                    <a:p>
                      <a:r>
                        <a:rPr lang="en-US" sz="2000" dirty="0">
                          <a:solidFill>
                            <a:schemeClr val="tx1"/>
                          </a:solidFill>
                          <a:latin typeface="Arial Black" panose="020B0A04020102020204" pitchFamily="34" charset="0"/>
                        </a:rPr>
                        <a:t>25</a:t>
                      </a:r>
                      <a:endParaRPr lang="en-IN" sz="2000" dirty="0">
                        <a:solidFill>
                          <a:schemeClr val="tx1"/>
                        </a:solidFill>
                        <a:latin typeface="Arial Black" panose="020B0A04020102020204" pitchFamily="34" charset="0"/>
                      </a:endParaRPr>
                    </a:p>
                  </a:txBody>
                  <a:tcPr/>
                </a:tc>
                <a:tc>
                  <a:txBody>
                    <a:bodyPr/>
                    <a:lstStyle/>
                    <a:p>
                      <a:r>
                        <a:rPr lang="en-US" sz="2000" dirty="0">
                          <a:solidFill>
                            <a:schemeClr val="tx1"/>
                          </a:solidFill>
                          <a:latin typeface="Arial Black" panose="020B0A04020102020204" pitchFamily="34" charset="0"/>
                        </a:rPr>
                        <a:t>PROGRAM ORGANIZED</a:t>
                      </a:r>
                      <a:endParaRPr lang="en-IN" sz="2000" dirty="0">
                        <a:solidFill>
                          <a:schemeClr val="tx1"/>
                        </a:solidFill>
                        <a:latin typeface="Arial Black" panose="020B0A04020102020204" pitchFamily="34" charset="0"/>
                      </a:endParaRPr>
                    </a:p>
                  </a:txBody>
                  <a:tcPr/>
                </a:tc>
                <a:extLst>
                  <a:ext uri="{0D108BD9-81ED-4DB2-BD59-A6C34878D82A}">
                    <a16:rowId xmlns:a16="http://schemas.microsoft.com/office/drawing/2014/main" val="3590758408"/>
                  </a:ext>
                </a:extLst>
              </a:tr>
              <a:tr h="453002">
                <a:tc>
                  <a:txBody>
                    <a:bodyPr/>
                    <a:lstStyle/>
                    <a:p>
                      <a:r>
                        <a:rPr lang="en-US" sz="2000" dirty="0">
                          <a:solidFill>
                            <a:schemeClr val="tx1"/>
                          </a:solidFill>
                          <a:latin typeface="Arial Black" panose="020B0A04020102020204" pitchFamily="34" charset="0"/>
                        </a:rPr>
                        <a:t>26</a:t>
                      </a:r>
                      <a:endParaRPr lang="en-IN" sz="2000" dirty="0">
                        <a:solidFill>
                          <a:schemeClr val="tx1"/>
                        </a:solidFill>
                        <a:latin typeface="Arial Black" panose="020B0A04020102020204" pitchFamily="34" charset="0"/>
                      </a:endParaRPr>
                    </a:p>
                  </a:txBody>
                  <a:tcPr/>
                </a:tc>
                <a:tc>
                  <a:txBody>
                    <a:bodyPr/>
                    <a:lstStyle/>
                    <a:p>
                      <a:r>
                        <a:rPr lang="en-US" sz="2000" dirty="0">
                          <a:solidFill>
                            <a:schemeClr val="tx1"/>
                          </a:solidFill>
                          <a:latin typeface="Arial Black" panose="020B0A04020102020204" pitchFamily="34" charset="0"/>
                        </a:rPr>
                        <a:t>PROGRAM PHOTO</a:t>
                      </a:r>
                      <a:endParaRPr lang="en-IN" sz="2000" dirty="0">
                        <a:solidFill>
                          <a:schemeClr val="tx1"/>
                        </a:solidFill>
                        <a:latin typeface="Arial Black" panose="020B0A04020102020204" pitchFamily="34" charset="0"/>
                      </a:endParaRPr>
                    </a:p>
                  </a:txBody>
                  <a:tcPr/>
                </a:tc>
                <a:extLst>
                  <a:ext uri="{0D108BD9-81ED-4DB2-BD59-A6C34878D82A}">
                    <a16:rowId xmlns:a16="http://schemas.microsoft.com/office/drawing/2014/main" val="1265930490"/>
                  </a:ext>
                </a:extLst>
              </a:tr>
              <a:tr h="453002">
                <a:tc>
                  <a:txBody>
                    <a:bodyPr/>
                    <a:lstStyle/>
                    <a:p>
                      <a:r>
                        <a:rPr lang="en-US" sz="2000" dirty="0">
                          <a:solidFill>
                            <a:schemeClr val="tx1"/>
                          </a:solidFill>
                          <a:latin typeface="Arial Black" panose="020B0A04020102020204" pitchFamily="34" charset="0"/>
                        </a:rPr>
                        <a:t>31</a:t>
                      </a:r>
                      <a:endParaRPr lang="en-IN" sz="2000" dirty="0">
                        <a:solidFill>
                          <a:schemeClr val="tx1"/>
                        </a:solidFill>
                        <a:latin typeface="Arial Black" panose="020B0A04020102020204" pitchFamily="34" charset="0"/>
                      </a:endParaRPr>
                    </a:p>
                  </a:txBody>
                  <a:tcPr/>
                </a:tc>
                <a:tc>
                  <a:txBody>
                    <a:bodyPr/>
                    <a:lstStyle/>
                    <a:p>
                      <a:r>
                        <a:rPr lang="en-US" sz="2000" dirty="0">
                          <a:solidFill>
                            <a:schemeClr val="tx1"/>
                          </a:solidFill>
                          <a:latin typeface="Arial Black" panose="020B0A04020102020204" pitchFamily="34" charset="0"/>
                        </a:rPr>
                        <a:t>ONLINE COACHING TO PHD RESEARCH SCHOLAR</a:t>
                      </a:r>
                      <a:endParaRPr lang="en-IN" sz="2000" dirty="0">
                        <a:solidFill>
                          <a:schemeClr val="tx1"/>
                        </a:solidFill>
                        <a:latin typeface="Arial Black" panose="020B0A04020102020204" pitchFamily="34" charset="0"/>
                      </a:endParaRPr>
                    </a:p>
                  </a:txBody>
                  <a:tcPr/>
                </a:tc>
                <a:extLst>
                  <a:ext uri="{0D108BD9-81ED-4DB2-BD59-A6C34878D82A}">
                    <a16:rowId xmlns:a16="http://schemas.microsoft.com/office/drawing/2014/main" val="509384156"/>
                  </a:ext>
                </a:extLst>
              </a:tr>
              <a:tr h="453002">
                <a:tc>
                  <a:txBody>
                    <a:bodyPr/>
                    <a:lstStyle/>
                    <a:p>
                      <a:r>
                        <a:rPr lang="en-US" sz="2000" dirty="0">
                          <a:solidFill>
                            <a:schemeClr val="tx1"/>
                          </a:solidFill>
                          <a:latin typeface="Arial Black" panose="020B0A04020102020204" pitchFamily="34" charset="0"/>
                        </a:rPr>
                        <a:t>32-40</a:t>
                      </a:r>
                      <a:endParaRPr lang="en-IN" sz="2000" dirty="0">
                        <a:solidFill>
                          <a:schemeClr val="tx1"/>
                        </a:solidFill>
                        <a:latin typeface="Arial Black" panose="020B0A04020102020204" pitchFamily="34" charset="0"/>
                      </a:endParaRPr>
                    </a:p>
                  </a:txBody>
                  <a:tcPr/>
                </a:tc>
                <a:tc>
                  <a:txBody>
                    <a:bodyPr/>
                    <a:lstStyle/>
                    <a:p>
                      <a:r>
                        <a:rPr lang="en-US" sz="2000" dirty="0">
                          <a:solidFill>
                            <a:schemeClr val="tx1"/>
                          </a:solidFill>
                          <a:latin typeface="Arial Black" panose="020B0A04020102020204" pitchFamily="34" charset="0"/>
                        </a:rPr>
                        <a:t>MEMORABLE ACHIEVENTS</a:t>
                      </a:r>
                      <a:endParaRPr lang="en-IN" sz="2000" dirty="0">
                        <a:solidFill>
                          <a:schemeClr val="tx1"/>
                        </a:solidFill>
                        <a:latin typeface="Arial Black" panose="020B0A04020102020204" pitchFamily="34" charset="0"/>
                      </a:endParaRPr>
                    </a:p>
                  </a:txBody>
                  <a:tcPr/>
                </a:tc>
                <a:extLst>
                  <a:ext uri="{0D108BD9-81ED-4DB2-BD59-A6C34878D82A}">
                    <a16:rowId xmlns:a16="http://schemas.microsoft.com/office/drawing/2014/main" val="68210497"/>
                  </a:ext>
                </a:extLst>
              </a:tr>
              <a:tr h="453002">
                <a:tc>
                  <a:txBody>
                    <a:bodyPr/>
                    <a:lstStyle/>
                    <a:p>
                      <a:r>
                        <a:rPr lang="en-US" sz="2000" dirty="0">
                          <a:solidFill>
                            <a:schemeClr val="tx1"/>
                          </a:solidFill>
                          <a:latin typeface="Arial Black" panose="020B0A04020102020204" pitchFamily="34" charset="0"/>
                        </a:rPr>
                        <a:t>41</a:t>
                      </a:r>
                      <a:endParaRPr lang="en-IN" sz="2000" dirty="0">
                        <a:solidFill>
                          <a:schemeClr val="tx1"/>
                        </a:solidFill>
                        <a:latin typeface="Arial Black" panose="020B0A04020102020204" pitchFamily="34" charset="0"/>
                      </a:endParaRPr>
                    </a:p>
                  </a:txBody>
                  <a:tcPr/>
                </a:tc>
                <a:tc>
                  <a:txBody>
                    <a:bodyPr/>
                    <a:lstStyle/>
                    <a:p>
                      <a:r>
                        <a:rPr lang="en-US" sz="2000" b="1" dirty="0">
                          <a:solidFill>
                            <a:schemeClr val="tx1"/>
                          </a:solidFill>
                          <a:latin typeface="Arial Black" panose="020B0A04020102020204" pitchFamily="34" charset="0"/>
                        </a:rPr>
                        <a:t>FUTURE PLAN VISION 2030</a:t>
                      </a:r>
                      <a:endParaRPr lang="en-IN" sz="2000" dirty="0">
                        <a:solidFill>
                          <a:schemeClr val="tx1"/>
                        </a:solidFill>
                        <a:latin typeface="Arial Black" panose="020B0A04020102020204" pitchFamily="34" charset="0"/>
                      </a:endParaRPr>
                    </a:p>
                  </a:txBody>
                  <a:tcPr/>
                </a:tc>
                <a:extLst>
                  <a:ext uri="{0D108BD9-81ED-4DB2-BD59-A6C34878D82A}">
                    <a16:rowId xmlns:a16="http://schemas.microsoft.com/office/drawing/2014/main" val="272084064"/>
                  </a:ext>
                </a:extLst>
              </a:tr>
              <a:tr h="453002">
                <a:tc>
                  <a:txBody>
                    <a:bodyPr/>
                    <a:lstStyle/>
                    <a:p>
                      <a:r>
                        <a:rPr lang="en-US" sz="2000" dirty="0">
                          <a:solidFill>
                            <a:schemeClr val="tx1"/>
                          </a:solidFill>
                          <a:latin typeface="Arial Black" panose="020B0A04020102020204" pitchFamily="34" charset="0"/>
                        </a:rPr>
                        <a:t>42</a:t>
                      </a:r>
                      <a:endParaRPr lang="en-IN" sz="2000" dirty="0">
                        <a:solidFill>
                          <a:schemeClr val="tx1"/>
                        </a:solidFill>
                        <a:latin typeface="Arial Black" panose="020B0A04020102020204" pitchFamily="34" charset="0"/>
                      </a:endParaRPr>
                    </a:p>
                  </a:txBody>
                  <a:tcPr/>
                </a:tc>
                <a:tc>
                  <a:txBody>
                    <a:bodyPr/>
                    <a:lstStyle/>
                    <a:p>
                      <a:r>
                        <a:rPr lang="en-US" sz="2000" dirty="0">
                          <a:solidFill>
                            <a:schemeClr val="tx1"/>
                          </a:solidFill>
                          <a:latin typeface="Arial Black" panose="020B0A04020102020204" pitchFamily="34" charset="0"/>
                        </a:rPr>
                        <a:t>OUR RESEARCH SCHOLAR</a:t>
                      </a:r>
                      <a:endParaRPr lang="en-IN" sz="2000" dirty="0">
                        <a:solidFill>
                          <a:schemeClr val="tx1"/>
                        </a:solidFill>
                        <a:latin typeface="Arial Black" panose="020B0A04020102020204" pitchFamily="34" charset="0"/>
                      </a:endParaRPr>
                    </a:p>
                  </a:txBody>
                  <a:tcPr/>
                </a:tc>
                <a:extLst>
                  <a:ext uri="{0D108BD9-81ED-4DB2-BD59-A6C34878D82A}">
                    <a16:rowId xmlns:a16="http://schemas.microsoft.com/office/drawing/2014/main" val="919102075"/>
                  </a:ext>
                </a:extLst>
              </a:tr>
              <a:tr h="453002">
                <a:tc>
                  <a:txBody>
                    <a:bodyPr/>
                    <a:lstStyle/>
                    <a:p>
                      <a:r>
                        <a:rPr lang="en-US" sz="2000" dirty="0">
                          <a:solidFill>
                            <a:schemeClr val="tx1"/>
                          </a:solidFill>
                          <a:latin typeface="Arial Black" panose="020B0A04020102020204" pitchFamily="34" charset="0"/>
                        </a:rPr>
                        <a:t>43-47</a:t>
                      </a:r>
                      <a:endParaRPr lang="en-IN" sz="2000" dirty="0">
                        <a:solidFill>
                          <a:schemeClr val="tx1"/>
                        </a:solidFill>
                        <a:latin typeface="Arial Black" panose="020B0A04020102020204" pitchFamily="34" charset="0"/>
                      </a:endParaRPr>
                    </a:p>
                  </a:txBody>
                  <a:tcPr/>
                </a:tc>
                <a:tc>
                  <a:txBody>
                    <a:bodyPr/>
                    <a:lstStyle/>
                    <a:p>
                      <a:r>
                        <a:rPr lang="en-US" sz="2000" dirty="0">
                          <a:solidFill>
                            <a:schemeClr val="tx1"/>
                          </a:solidFill>
                          <a:latin typeface="Arial Black" panose="020B0A04020102020204" pitchFamily="34" charset="0"/>
                        </a:rPr>
                        <a:t>ALUMNI</a:t>
                      </a:r>
                      <a:endParaRPr lang="en-IN" sz="2000" dirty="0">
                        <a:solidFill>
                          <a:schemeClr val="tx1"/>
                        </a:solidFill>
                        <a:latin typeface="Arial Black" panose="020B0A04020102020204" pitchFamily="34" charset="0"/>
                      </a:endParaRPr>
                    </a:p>
                  </a:txBody>
                  <a:tcPr/>
                </a:tc>
                <a:extLst>
                  <a:ext uri="{0D108BD9-81ED-4DB2-BD59-A6C34878D82A}">
                    <a16:rowId xmlns:a16="http://schemas.microsoft.com/office/drawing/2014/main" val="102811452"/>
                  </a:ext>
                </a:extLst>
              </a:tr>
            </a:tbl>
          </a:graphicData>
        </a:graphic>
      </p:graphicFrame>
    </p:spTree>
    <p:extLst>
      <p:ext uri="{BB962C8B-B14F-4D97-AF65-F5344CB8AC3E}">
        <p14:creationId xmlns:p14="http://schemas.microsoft.com/office/powerpoint/2010/main" val="24098093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B73B3-2CE5-4D25-85DA-D73446AB0E69}"/>
              </a:ext>
            </a:extLst>
          </p:cNvPr>
          <p:cNvSpPr>
            <a:spLocks noGrp="1"/>
          </p:cNvSpPr>
          <p:nvPr>
            <p:ph type="title"/>
          </p:nvPr>
        </p:nvSpPr>
        <p:spPr>
          <a:xfrm>
            <a:off x="213755" y="95003"/>
            <a:ext cx="11566565" cy="1047995"/>
          </a:xfrm>
        </p:spPr>
        <p:txBody>
          <a:bodyPr>
            <a:noAutofit/>
          </a:bodyPr>
          <a:lstStyle/>
          <a:p>
            <a:pPr algn="ctr"/>
            <a:r>
              <a:rPr lang="en-US" sz="3600" b="1" dirty="0">
                <a:solidFill>
                  <a:srgbClr val="FF0000"/>
                </a:solidFill>
              </a:rPr>
              <a:t>Memorable Achievements in Department of Mathematics</a:t>
            </a:r>
            <a:endParaRPr lang="en-IN" sz="3600" dirty="0">
              <a:solidFill>
                <a:srgbClr val="FF0000"/>
              </a:solidFill>
            </a:endParaRPr>
          </a:p>
        </p:txBody>
      </p:sp>
      <p:graphicFrame>
        <p:nvGraphicFramePr>
          <p:cNvPr id="4" name="Table 4">
            <a:extLst>
              <a:ext uri="{FF2B5EF4-FFF2-40B4-BE49-F238E27FC236}">
                <a16:creationId xmlns:a16="http://schemas.microsoft.com/office/drawing/2014/main" id="{851B7BF5-7588-4D70-B934-A996328E605D}"/>
              </a:ext>
            </a:extLst>
          </p:cNvPr>
          <p:cNvGraphicFramePr>
            <a:graphicFrameLocks noGrp="1"/>
          </p:cNvGraphicFramePr>
          <p:nvPr>
            <p:ph idx="1"/>
            <p:extLst>
              <p:ext uri="{D42A27DB-BD31-4B8C-83A1-F6EECF244321}">
                <p14:modId xmlns:p14="http://schemas.microsoft.com/office/powerpoint/2010/main" val="397500745"/>
              </p:ext>
            </p:extLst>
          </p:nvPr>
        </p:nvGraphicFramePr>
        <p:xfrm>
          <a:off x="213756" y="1142999"/>
          <a:ext cx="11566566" cy="5715001"/>
        </p:xfrm>
        <a:graphic>
          <a:graphicData uri="http://schemas.openxmlformats.org/drawingml/2006/table">
            <a:tbl>
              <a:tblPr firstRow="1" bandRow="1">
                <a:tableStyleId>{5C22544A-7EE6-4342-B048-85BDC9FD1C3A}</a:tableStyleId>
              </a:tblPr>
              <a:tblGrid>
                <a:gridCol w="5783283">
                  <a:extLst>
                    <a:ext uri="{9D8B030D-6E8A-4147-A177-3AD203B41FA5}">
                      <a16:colId xmlns:a16="http://schemas.microsoft.com/office/drawing/2014/main" val="2288996368"/>
                    </a:ext>
                  </a:extLst>
                </a:gridCol>
                <a:gridCol w="5783283">
                  <a:extLst>
                    <a:ext uri="{9D8B030D-6E8A-4147-A177-3AD203B41FA5}">
                      <a16:colId xmlns:a16="http://schemas.microsoft.com/office/drawing/2014/main" val="1498223823"/>
                    </a:ext>
                  </a:extLst>
                </a:gridCol>
              </a:tblGrid>
              <a:tr h="4645875">
                <a:tc>
                  <a:txBody>
                    <a:bodyPr/>
                    <a:lstStyle/>
                    <a:p>
                      <a:endParaRPr lang="en-IN" dirty="0"/>
                    </a:p>
                  </a:txBody>
                  <a:tcPr/>
                </a:tc>
                <a:tc>
                  <a:txBody>
                    <a:bodyPr/>
                    <a:lstStyle/>
                    <a:p>
                      <a:endParaRPr lang="en-IN" dirty="0"/>
                    </a:p>
                  </a:txBody>
                  <a:tcPr/>
                </a:tc>
                <a:extLst>
                  <a:ext uri="{0D108BD9-81ED-4DB2-BD59-A6C34878D82A}">
                    <a16:rowId xmlns:a16="http://schemas.microsoft.com/office/drawing/2014/main" val="2967438208"/>
                  </a:ext>
                </a:extLst>
              </a:tr>
              <a:tr h="10691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Teacher’s Day Celebration-Prashant Vishwakarma is Receiving Award from Principal Dr. Shobha Srivastava</a:t>
                      </a:r>
                      <a:endParaRPr lang="en-IN" dirty="0"/>
                    </a:p>
                    <a:p>
                      <a:endParaRPr lang="en-IN" dirty="0"/>
                    </a:p>
                  </a:txBody>
                  <a:tcPr/>
                </a:tc>
                <a:tc>
                  <a:txBody>
                    <a:bodyPr/>
                    <a:lstStyle/>
                    <a:p>
                      <a:r>
                        <a:rPr lang="en-US" dirty="0"/>
                        <a:t>Jay </a:t>
                      </a:r>
                      <a:r>
                        <a:rPr lang="en-US" dirty="0" err="1"/>
                        <a:t>Shrivas</a:t>
                      </a:r>
                      <a:r>
                        <a:rPr lang="en-US" dirty="0"/>
                        <a:t> is meeting with Experts of State Level Mathematics Day Celebration held on 21, 22, 23 Dec.-2018 at VYT </a:t>
                      </a:r>
                      <a:r>
                        <a:rPr lang="en-US" dirty="0" err="1"/>
                        <a:t>Durg</a:t>
                      </a:r>
                      <a:r>
                        <a:rPr lang="en-US" dirty="0"/>
                        <a:t> (C.G.)</a:t>
                      </a:r>
                      <a:endParaRPr lang="en-IN" dirty="0"/>
                    </a:p>
                  </a:txBody>
                  <a:tcPr/>
                </a:tc>
                <a:extLst>
                  <a:ext uri="{0D108BD9-81ED-4DB2-BD59-A6C34878D82A}">
                    <a16:rowId xmlns:a16="http://schemas.microsoft.com/office/drawing/2014/main" val="1718117838"/>
                  </a:ext>
                </a:extLst>
              </a:tr>
            </a:tbl>
          </a:graphicData>
        </a:graphic>
      </p:graphicFrame>
      <p:pic>
        <p:nvPicPr>
          <p:cNvPr id="7" name="Picture 6">
            <a:extLst>
              <a:ext uri="{FF2B5EF4-FFF2-40B4-BE49-F238E27FC236}">
                <a16:creationId xmlns:a16="http://schemas.microsoft.com/office/drawing/2014/main" id="{3BE47F13-9E22-4D45-A1E8-C71964CC8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3080" y="1052512"/>
            <a:ext cx="5787239" cy="4752975"/>
          </a:xfrm>
          <a:prstGeom prst="rect">
            <a:avLst/>
          </a:prstGeom>
        </p:spPr>
      </p:pic>
      <p:pic>
        <p:nvPicPr>
          <p:cNvPr id="6" name="Picture 5">
            <a:extLst>
              <a:ext uri="{FF2B5EF4-FFF2-40B4-BE49-F238E27FC236}">
                <a16:creationId xmlns:a16="http://schemas.microsoft.com/office/drawing/2014/main" id="{3408C464-2A26-45B3-A8CF-F4AE87B55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753" y="1052512"/>
            <a:ext cx="5779324" cy="4752975"/>
          </a:xfrm>
          <a:prstGeom prst="rect">
            <a:avLst/>
          </a:prstGeom>
        </p:spPr>
      </p:pic>
    </p:spTree>
    <p:extLst>
      <p:ext uri="{BB962C8B-B14F-4D97-AF65-F5344CB8AC3E}">
        <p14:creationId xmlns:p14="http://schemas.microsoft.com/office/powerpoint/2010/main" val="37761803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8B45C-45A3-48BC-891A-1D63C3C33DB7}"/>
              </a:ext>
            </a:extLst>
          </p:cNvPr>
          <p:cNvSpPr>
            <a:spLocks noGrp="1"/>
          </p:cNvSpPr>
          <p:nvPr>
            <p:ph type="title"/>
          </p:nvPr>
        </p:nvSpPr>
        <p:spPr>
          <a:xfrm>
            <a:off x="838200" y="124692"/>
            <a:ext cx="10515600" cy="872836"/>
          </a:xfrm>
        </p:spPr>
        <p:txBody>
          <a:bodyPr/>
          <a:lstStyle/>
          <a:p>
            <a:pPr algn="ctr"/>
            <a:r>
              <a:rPr lang="en-US" b="1" dirty="0">
                <a:solidFill>
                  <a:schemeClr val="accent6">
                    <a:lumMod val="75000"/>
                  </a:schemeClr>
                </a:solidFill>
              </a:rPr>
              <a:t>Future Plan Vision 2030</a:t>
            </a:r>
            <a:endParaRPr lang="en-IN" b="1" dirty="0">
              <a:solidFill>
                <a:schemeClr val="accent6">
                  <a:lumMod val="75000"/>
                </a:schemeClr>
              </a:solidFill>
            </a:endParaRPr>
          </a:p>
        </p:txBody>
      </p:sp>
      <p:sp>
        <p:nvSpPr>
          <p:cNvPr id="3" name="Content Placeholder 2">
            <a:extLst>
              <a:ext uri="{FF2B5EF4-FFF2-40B4-BE49-F238E27FC236}">
                <a16:creationId xmlns:a16="http://schemas.microsoft.com/office/drawing/2014/main" id="{1959129B-E0C4-440B-ADF6-F3893A708529}"/>
              </a:ext>
            </a:extLst>
          </p:cNvPr>
          <p:cNvSpPr>
            <a:spLocks noGrp="1"/>
          </p:cNvSpPr>
          <p:nvPr>
            <p:ph idx="1"/>
          </p:nvPr>
        </p:nvSpPr>
        <p:spPr>
          <a:xfrm>
            <a:off x="249382" y="997527"/>
            <a:ext cx="11673444" cy="573578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a:bodyPr>
          <a:lstStyle/>
          <a:p>
            <a:pPr marL="514350" indent="-514350">
              <a:buAutoNum type="arabicPeriod"/>
            </a:pPr>
            <a:r>
              <a:rPr lang="en-US" sz="3600" dirty="0">
                <a:solidFill>
                  <a:srgbClr val="C00000"/>
                </a:solidFill>
              </a:rPr>
              <a:t>Separate Well equipped Research Lab having Computer, Projector and Wi-Fi within proposed Science Block.</a:t>
            </a:r>
          </a:p>
          <a:p>
            <a:pPr marL="514350" indent="-514350">
              <a:buAutoNum type="arabicPeriod"/>
            </a:pPr>
            <a:r>
              <a:rPr lang="en-US" sz="3600" dirty="0">
                <a:solidFill>
                  <a:srgbClr val="C00000"/>
                </a:solidFill>
              </a:rPr>
              <a:t>Produce at least 5 PhD scholars in next 10 years</a:t>
            </a:r>
          </a:p>
          <a:p>
            <a:pPr marL="514350" indent="-514350">
              <a:buAutoNum type="arabicPeriod"/>
            </a:pPr>
            <a:r>
              <a:rPr lang="en-US" sz="3600" dirty="0">
                <a:solidFill>
                  <a:srgbClr val="C00000"/>
                </a:solidFill>
              </a:rPr>
              <a:t>Publish at least 20 research papers in international journals.</a:t>
            </a:r>
          </a:p>
          <a:p>
            <a:pPr marL="514350" indent="-514350">
              <a:buAutoNum type="arabicPeriod"/>
            </a:pPr>
            <a:r>
              <a:rPr lang="en-US" sz="3600" dirty="0">
                <a:solidFill>
                  <a:srgbClr val="C00000"/>
                </a:solidFill>
              </a:rPr>
              <a:t>Establish as Research Center to the Mathematics Department</a:t>
            </a:r>
          </a:p>
          <a:p>
            <a:pPr marL="514350" indent="-514350">
              <a:buAutoNum type="arabicPeriod"/>
            </a:pPr>
            <a:r>
              <a:rPr lang="en-US" sz="3600" dirty="0">
                <a:solidFill>
                  <a:srgbClr val="C00000"/>
                </a:solidFill>
              </a:rPr>
              <a:t>Try to creation of total 5 posts in the Department of Mathematics.</a:t>
            </a:r>
          </a:p>
          <a:p>
            <a:pPr marL="514350" indent="-514350">
              <a:buAutoNum type="arabicPeriod"/>
            </a:pPr>
            <a:r>
              <a:rPr lang="en-US" sz="3600" dirty="0">
                <a:solidFill>
                  <a:srgbClr val="C00000"/>
                </a:solidFill>
              </a:rPr>
              <a:t>Launching Certificate course on Statistics of less than 6 months.</a:t>
            </a:r>
          </a:p>
          <a:p>
            <a:pPr marL="514350" indent="-514350">
              <a:buAutoNum type="arabicPeriod"/>
            </a:pPr>
            <a:r>
              <a:rPr lang="en-US" sz="3600" dirty="0">
                <a:solidFill>
                  <a:srgbClr val="C00000"/>
                </a:solidFill>
              </a:rPr>
              <a:t>MoU with at least </a:t>
            </a:r>
            <a:r>
              <a:rPr lang="en-US" sz="3600">
                <a:solidFill>
                  <a:srgbClr val="C00000"/>
                </a:solidFill>
              </a:rPr>
              <a:t>5 Colleges </a:t>
            </a:r>
            <a:r>
              <a:rPr lang="en-US" sz="3600" dirty="0">
                <a:solidFill>
                  <a:srgbClr val="C00000"/>
                </a:solidFill>
              </a:rPr>
              <a:t>to give and take expertise in Mathematics</a:t>
            </a:r>
          </a:p>
          <a:p>
            <a:pPr marL="514350" indent="-514350">
              <a:buAutoNum type="arabicPeriod"/>
            </a:pPr>
            <a:endParaRPr lang="en-IN" dirty="0"/>
          </a:p>
        </p:txBody>
      </p:sp>
    </p:spTree>
    <p:extLst>
      <p:ext uri="{BB962C8B-B14F-4D97-AF65-F5344CB8AC3E}">
        <p14:creationId xmlns:p14="http://schemas.microsoft.com/office/powerpoint/2010/main" val="42528672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0F7E1-4E1C-469A-A2AA-0DAFE141A5CB}"/>
              </a:ext>
            </a:extLst>
          </p:cNvPr>
          <p:cNvSpPr>
            <a:spLocks noGrp="1"/>
          </p:cNvSpPr>
          <p:nvPr>
            <p:ph type="title"/>
          </p:nvPr>
        </p:nvSpPr>
        <p:spPr>
          <a:xfrm>
            <a:off x="838200" y="365125"/>
            <a:ext cx="10515600" cy="808355"/>
          </a:xfrm>
        </p:spPr>
        <p:txBody>
          <a:bodyPr/>
          <a:lstStyle/>
          <a:p>
            <a:pPr algn="ctr"/>
            <a:r>
              <a:rPr lang="en-US" dirty="0">
                <a:solidFill>
                  <a:srgbClr val="FF0000"/>
                </a:solidFill>
              </a:rPr>
              <a:t>OUR</a:t>
            </a:r>
            <a:r>
              <a:rPr lang="en-US" dirty="0"/>
              <a:t> </a:t>
            </a:r>
            <a:r>
              <a:rPr lang="en-US" dirty="0">
                <a:solidFill>
                  <a:srgbClr val="FF0000"/>
                </a:solidFill>
              </a:rPr>
              <a:t>RESEARCH</a:t>
            </a:r>
            <a:r>
              <a:rPr lang="en-US" dirty="0"/>
              <a:t> </a:t>
            </a:r>
            <a:r>
              <a:rPr lang="en-US" dirty="0">
                <a:solidFill>
                  <a:srgbClr val="FF0000"/>
                </a:solidFill>
              </a:rPr>
              <a:t>SCHOLARS</a:t>
            </a:r>
            <a:endParaRPr lang="en-IN" dirty="0">
              <a:solidFill>
                <a:srgbClr val="FF0000"/>
              </a:solidFill>
            </a:endParaRPr>
          </a:p>
        </p:txBody>
      </p:sp>
      <p:graphicFrame>
        <p:nvGraphicFramePr>
          <p:cNvPr id="5" name="Table 5">
            <a:extLst>
              <a:ext uri="{FF2B5EF4-FFF2-40B4-BE49-F238E27FC236}">
                <a16:creationId xmlns:a16="http://schemas.microsoft.com/office/drawing/2014/main" id="{9D5D11C2-BC07-4E45-957A-A6812DD9257D}"/>
              </a:ext>
            </a:extLst>
          </p:cNvPr>
          <p:cNvGraphicFramePr>
            <a:graphicFrameLocks noGrp="1"/>
          </p:cNvGraphicFramePr>
          <p:nvPr>
            <p:ph idx="1"/>
            <p:extLst>
              <p:ext uri="{D42A27DB-BD31-4B8C-83A1-F6EECF244321}">
                <p14:modId xmlns:p14="http://schemas.microsoft.com/office/powerpoint/2010/main" val="1276409846"/>
              </p:ext>
            </p:extLst>
          </p:nvPr>
        </p:nvGraphicFramePr>
        <p:xfrm>
          <a:off x="838200" y="1051560"/>
          <a:ext cx="10728960" cy="5806439"/>
        </p:xfrm>
        <a:graphic>
          <a:graphicData uri="http://schemas.openxmlformats.org/drawingml/2006/table">
            <a:tbl>
              <a:tblPr firstRow="1" bandRow="1">
                <a:tableStyleId>{5C22544A-7EE6-4342-B048-85BDC9FD1C3A}</a:tableStyleId>
              </a:tblPr>
              <a:tblGrid>
                <a:gridCol w="5364480">
                  <a:extLst>
                    <a:ext uri="{9D8B030D-6E8A-4147-A177-3AD203B41FA5}">
                      <a16:colId xmlns:a16="http://schemas.microsoft.com/office/drawing/2014/main" val="2101310902"/>
                    </a:ext>
                  </a:extLst>
                </a:gridCol>
                <a:gridCol w="5364480">
                  <a:extLst>
                    <a:ext uri="{9D8B030D-6E8A-4147-A177-3AD203B41FA5}">
                      <a16:colId xmlns:a16="http://schemas.microsoft.com/office/drawing/2014/main" val="3449848753"/>
                    </a:ext>
                  </a:extLst>
                </a:gridCol>
              </a:tblGrid>
              <a:tr h="899502">
                <a:tc>
                  <a:txBody>
                    <a:bodyPr/>
                    <a:lstStyle/>
                    <a:p>
                      <a:r>
                        <a:rPr lang="en-US" dirty="0"/>
                        <a:t>KULESHWARI DESHMUKH</a:t>
                      </a:r>
                      <a:endParaRPr lang="en-IN" dirty="0"/>
                    </a:p>
                  </a:txBody>
                  <a:tcPr/>
                </a:tc>
                <a:tc>
                  <a:txBody>
                    <a:bodyPr/>
                    <a:lstStyle/>
                    <a:p>
                      <a:r>
                        <a:rPr lang="en-US" dirty="0"/>
                        <a:t>PRATIK SINGH THAKUR</a:t>
                      </a:r>
                      <a:endParaRPr lang="en-IN" dirty="0"/>
                    </a:p>
                  </a:txBody>
                  <a:tcPr/>
                </a:tc>
                <a:extLst>
                  <a:ext uri="{0D108BD9-81ED-4DB2-BD59-A6C34878D82A}">
                    <a16:rowId xmlns:a16="http://schemas.microsoft.com/office/drawing/2014/main" val="3152776155"/>
                  </a:ext>
                </a:extLst>
              </a:tr>
              <a:tr h="4906937">
                <a:tc>
                  <a:txBody>
                    <a:bodyPr/>
                    <a:lstStyle/>
                    <a:p>
                      <a:endParaRPr lang="en-IN" dirty="0"/>
                    </a:p>
                  </a:txBody>
                  <a:tcPr/>
                </a:tc>
                <a:tc>
                  <a:txBody>
                    <a:bodyPr/>
                    <a:lstStyle/>
                    <a:p>
                      <a:endParaRPr lang="en-IN" dirty="0"/>
                    </a:p>
                  </a:txBody>
                  <a:tcPr/>
                </a:tc>
                <a:extLst>
                  <a:ext uri="{0D108BD9-81ED-4DB2-BD59-A6C34878D82A}">
                    <a16:rowId xmlns:a16="http://schemas.microsoft.com/office/drawing/2014/main" val="3971626842"/>
                  </a:ext>
                </a:extLst>
              </a:tr>
            </a:tbl>
          </a:graphicData>
        </a:graphic>
      </p:graphicFrame>
      <p:pic>
        <p:nvPicPr>
          <p:cNvPr id="7" name="Picture 6">
            <a:extLst>
              <a:ext uri="{FF2B5EF4-FFF2-40B4-BE49-F238E27FC236}">
                <a16:creationId xmlns:a16="http://schemas.microsoft.com/office/drawing/2014/main" id="{7865C04D-F30D-40C6-B577-91BAF4BD1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59915"/>
            <a:ext cx="4937760" cy="5125720"/>
          </a:xfrm>
          <a:prstGeom prst="rect">
            <a:avLst/>
          </a:prstGeom>
        </p:spPr>
      </p:pic>
      <p:pic>
        <p:nvPicPr>
          <p:cNvPr id="9" name="Picture 8">
            <a:extLst>
              <a:ext uri="{FF2B5EF4-FFF2-40B4-BE49-F238E27FC236}">
                <a16:creationId xmlns:a16="http://schemas.microsoft.com/office/drawing/2014/main" id="{42F87EBC-1100-4AF8-9967-E787AF845E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042160"/>
            <a:ext cx="5471160" cy="6631940"/>
          </a:xfrm>
          <a:prstGeom prst="rect">
            <a:avLst/>
          </a:prstGeom>
        </p:spPr>
      </p:pic>
    </p:spTree>
    <p:extLst>
      <p:ext uri="{BB962C8B-B14F-4D97-AF65-F5344CB8AC3E}">
        <p14:creationId xmlns:p14="http://schemas.microsoft.com/office/powerpoint/2010/main" val="42671973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A0B59-9DB1-4553-91B3-BBB5F7A63B03}"/>
              </a:ext>
            </a:extLst>
          </p:cNvPr>
          <p:cNvSpPr>
            <a:spLocks noGrp="1"/>
          </p:cNvSpPr>
          <p:nvPr>
            <p:ph type="title"/>
          </p:nvPr>
        </p:nvSpPr>
        <p:spPr>
          <a:xfrm>
            <a:off x="201881" y="22103"/>
            <a:ext cx="11649693" cy="963550"/>
          </a:xfrm>
        </p:spPr>
        <p:txBody>
          <a:bodyPr/>
          <a:lstStyle/>
          <a:p>
            <a:pPr algn="ctr"/>
            <a:r>
              <a:rPr lang="en-US" dirty="0">
                <a:highlight>
                  <a:srgbClr val="FFFF00"/>
                </a:highlight>
              </a:rPr>
              <a:t>Our Alumni</a:t>
            </a:r>
            <a:endParaRPr lang="en-IN" dirty="0">
              <a:highlight>
                <a:srgbClr val="FFFF00"/>
              </a:highlight>
            </a:endParaRPr>
          </a:p>
        </p:txBody>
      </p:sp>
      <p:graphicFrame>
        <p:nvGraphicFramePr>
          <p:cNvPr id="4" name="Table 4">
            <a:extLst>
              <a:ext uri="{FF2B5EF4-FFF2-40B4-BE49-F238E27FC236}">
                <a16:creationId xmlns:a16="http://schemas.microsoft.com/office/drawing/2014/main" id="{D1AE9B03-645F-4B5D-84FD-014B90B13675}"/>
              </a:ext>
            </a:extLst>
          </p:cNvPr>
          <p:cNvGraphicFramePr>
            <a:graphicFrameLocks noGrp="1"/>
          </p:cNvGraphicFramePr>
          <p:nvPr>
            <p:ph idx="1"/>
            <p:extLst>
              <p:ext uri="{D42A27DB-BD31-4B8C-83A1-F6EECF244321}">
                <p14:modId xmlns:p14="http://schemas.microsoft.com/office/powerpoint/2010/main" val="3161988539"/>
              </p:ext>
            </p:extLst>
          </p:nvPr>
        </p:nvGraphicFramePr>
        <p:xfrm>
          <a:off x="249382" y="706581"/>
          <a:ext cx="11697195" cy="6403637"/>
        </p:xfrm>
        <a:graphic>
          <a:graphicData uri="http://schemas.openxmlformats.org/drawingml/2006/table">
            <a:tbl>
              <a:tblPr firstRow="1" bandRow="1">
                <a:tableStyleId>{5C22544A-7EE6-4342-B048-85BDC9FD1C3A}</a:tableStyleId>
              </a:tblPr>
              <a:tblGrid>
                <a:gridCol w="6211233">
                  <a:extLst>
                    <a:ext uri="{9D8B030D-6E8A-4147-A177-3AD203B41FA5}">
                      <a16:colId xmlns:a16="http://schemas.microsoft.com/office/drawing/2014/main" val="3991717340"/>
                    </a:ext>
                  </a:extLst>
                </a:gridCol>
                <a:gridCol w="5485962">
                  <a:extLst>
                    <a:ext uri="{9D8B030D-6E8A-4147-A177-3AD203B41FA5}">
                      <a16:colId xmlns:a16="http://schemas.microsoft.com/office/drawing/2014/main" val="3678231943"/>
                    </a:ext>
                  </a:extLst>
                </a:gridCol>
              </a:tblGrid>
              <a:tr h="5467763">
                <a:tc>
                  <a:txBody>
                    <a:bodyPr/>
                    <a:lstStyle/>
                    <a:p>
                      <a:endParaRPr lang="en-IN" dirty="0"/>
                    </a:p>
                  </a:txBody>
                  <a:tcPr/>
                </a:tc>
                <a:tc>
                  <a:txBody>
                    <a:bodyPr/>
                    <a:lstStyle/>
                    <a:p>
                      <a:endParaRPr lang="en-IN" dirty="0"/>
                    </a:p>
                  </a:txBody>
                  <a:tcPr/>
                </a:tc>
                <a:extLst>
                  <a:ext uri="{0D108BD9-81ED-4DB2-BD59-A6C34878D82A}">
                    <a16:rowId xmlns:a16="http://schemas.microsoft.com/office/drawing/2014/main" val="2369436439"/>
                  </a:ext>
                </a:extLst>
              </a:tr>
              <a:tr h="935874">
                <a:tc>
                  <a:txBody>
                    <a:bodyPr/>
                    <a:lstStyle/>
                    <a:p>
                      <a:r>
                        <a:rPr lang="en-US" dirty="0"/>
                        <a:t>Ms. Devi Vaishnav-Path Academy-Coaching Institute </a:t>
                      </a:r>
                      <a:r>
                        <a:rPr lang="en-US" dirty="0" err="1"/>
                        <a:t>Patan</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Ram Narayan </a:t>
                      </a:r>
                      <a:r>
                        <a:rPr lang="en-US" dirty="0" err="1"/>
                        <a:t>Dewangan</a:t>
                      </a:r>
                      <a:r>
                        <a:rPr lang="en-US" dirty="0"/>
                        <a:t> -Assistant Professor (</a:t>
                      </a:r>
                      <a:r>
                        <a:rPr lang="en-US" dirty="0" err="1"/>
                        <a:t>Maths</a:t>
                      </a:r>
                      <a:r>
                        <a:rPr lang="en-US" dirty="0"/>
                        <a:t>)  in Govt. Engineering College Bilaspur</a:t>
                      </a:r>
                      <a:endParaRPr lang="en-IN" dirty="0"/>
                    </a:p>
                    <a:p>
                      <a:endParaRPr lang="en-IN" dirty="0"/>
                    </a:p>
                  </a:txBody>
                  <a:tcPr/>
                </a:tc>
                <a:extLst>
                  <a:ext uri="{0D108BD9-81ED-4DB2-BD59-A6C34878D82A}">
                    <a16:rowId xmlns:a16="http://schemas.microsoft.com/office/drawing/2014/main" val="3408762424"/>
                  </a:ext>
                </a:extLst>
              </a:tr>
            </a:tbl>
          </a:graphicData>
        </a:graphic>
      </p:graphicFrame>
      <p:pic>
        <p:nvPicPr>
          <p:cNvPr id="6" name="Picture 5">
            <a:extLst>
              <a:ext uri="{FF2B5EF4-FFF2-40B4-BE49-F238E27FC236}">
                <a16:creationId xmlns:a16="http://schemas.microsoft.com/office/drawing/2014/main" id="{45790775-7161-4522-A41A-C8A534858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593" y="985653"/>
            <a:ext cx="3978235" cy="5165766"/>
          </a:xfrm>
          <a:prstGeom prst="rect">
            <a:avLst/>
          </a:prstGeom>
        </p:spPr>
      </p:pic>
      <p:pic>
        <p:nvPicPr>
          <p:cNvPr id="5" name="Picture 4">
            <a:extLst>
              <a:ext uri="{FF2B5EF4-FFF2-40B4-BE49-F238E27FC236}">
                <a16:creationId xmlns:a16="http://schemas.microsoft.com/office/drawing/2014/main" id="{CFF68513-EE5B-453A-8454-6ADA5F8765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1760" y="920340"/>
            <a:ext cx="5273040" cy="5231079"/>
          </a:xfrm>
          <a:prstGeom prst="rect">
            <a:avLst/>
          </a:prstGeom>
        </p:spPr>
      </p:pic>
    </p:spTree>
    <p:extLst>
      <p:ext uri="{BB962C8B-B14F-4D97-AF65-F5344CB8AC3E}">
        <p14:creationId xmlns:p14="http://schemas.microsoft.com/office/powerpoint/2010/main" val="3821125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3B3B-CA5F-478D-8612-D07FC6EE4DE7}"/>
              </a:ext>
            </a:extLst>
          </p:cNvPr>
          <p:cNvSpPr>
            <a:spLocks noGrp="1"/>
          </p:cNvSpPr>
          <p:nvPr>
            <p:ph type="title"/>
          </p:nvPr>
        </p:nvSpPr>
        <p:spPr>
          <a:xfrm>
            <a:off x="838200" y="308758"/>
            <a:ext cx="10515600" cy="973778"/>
          </a:xfrm>
        </p:spPr>
        <p:txBody>
          <a:bodyPr/>
          <a:lstStyle/>
          <a:p>
            <a:pPr algn="ctr"/>
            <a:r>
              <a:rPr lang="en-US" dirty="0">
                <a:highlight>
                  <a:srgbClr val="FFFF00"/>
                </a:highlight>
              </a:rPr>
              <a:t>Our Alumni</a:t>
            </a:r>
            <a:endParaRPr lang="en-IN" dirty="0">
              <a:highlight>
                <a:srgbClr val="FFFF00"/>
              </a:highlight>
            </a:endParaRPr>
          </a:p>
        </p:txBody>
      </p:sp>
      <p:graphicFrame>
        <p:nvGraphicFramePr>
          <p:cNvPr id="6" name="Table 6">
            <a:extLst>
              <a:ext uri="{FF2B5EF4-FFF2-40B4-BE49-F238E27FC236}">
                <a16:creationId xmlns:a16="http://schemas.microsoft.com/office/drawing/2014/main" id="{372CF6D3-4D66-4BC2-BEBD-0EB0F4DD89A0}"/>
              </a:ext>
            </a:extLst>
          </p:cNvPr>
          <p:cNvGraphicFramePr>
            <a:graphicFrameLocks noGrp="1"/>
          </p:cNvGraphicFramePr>
          <p:nvPr>
            <p:ph idx="1"/>
            <p:extLst>
              <p:ext uri="{D42A27DB-BD31-4B8C-83A1-F6EECF244321}">
                <p14:modId xmlns:p14="http://schemas.microsoft.com/office/powerpoint/2010/main" val="1397235933"/>
              </p:ext>
            </p:extLst>
          </p:nvPr>
        </p:nvGraphicFramePr>
        <p:xfrm>
          <a:off x="296883" y="1282537"/>
          <a:ext cx="11625944" cy="5665092"/>
        </p:xfrm>
        <a:graphic>
          <a:graphicData uri="http://schemas.openxmlformats.org/drawingml/2006/table">
            <a:tbl>
              <a:tblPr firstRow="1" bandRow="1">
                <a:tableStyleId>{5C22544A-7EE6-4342-B048-85BDC9FD1C3A}</a:tableStyleId>
              </a:tblPr>
              <a:tblGrid>
                <a:gridCol w="7255823">
                  <a:extLst>
                    <a:ext uri="{9D8B030D-6E8A-4147-A177-3AD203B41FA5}">
                      <a16:colId xmlns:a16="http://schemas.microsoft.com/office/drawing/2014/main" val="3745237318"/>
                    </a:ext>
                  </a:extLst>
                </a:gridCol>
                <a:gridCol w="4370121">
                  <a:extLst>
                    <a:ext uri="{9D8B030D-6E8A-4147-A177-3AD203B41FA5}">
                      <a16:colId xmlns:a16="http://schemas.microsoft.com/office/drawing/2014/main" val="2487329829"/>
                    </a:ext>
                  </a:extLst>
                </a:gridCol>
              </a:tblGrid>
              <a:tr h="4733109">
                <a:tc>
                  <a:txBody>
                    <a:bodyPr/>
                    <a:lstStyle/>
                    <a:p>
                      <a:endParaRPr lang="en-IN" dirty="0"/>
                    </a:p>
                  </a:txBody>
                  <a:tcPr/>
                </a:tc>
                <a:tc>
                  <a:txBody>
                    <a:bodyPr/>
                    <a:lstStyle/>
                    <a:p>
                      <a:endParaRPr lang="en-IN" dirty="0"/>
                    </a:p>
                  </a:txBody>
                  <a:tcPr/>
                </a:tc>
                <a:extLst>
                  <a:ext uri="{0D108BD9-81ED-4DB2-BD59-A6C34878D82A}">
                    <a16:rowId xmlns:a16="http://schemas.microsoft.com/office/drawing/2014/main" val="1768384021"/>
                  </a:ext>
                </a:extLst>
              </a:tr>
              <a:tr h="931983">
                <a:tc>
                  <a:txBody>
                    <a:bodyPr/>
                    <a:lstStyle/>
                    <a:p>
                      <a:r>
                        <a:rPr lang="en-US" dirty="0"/>
                        <a:t>Ms. PRIYANKA DEWANGAN, Assistant      Dhal Singh </a:t>
                      </a:r>
                      <a:r>
                        <a:rPr lang="en-US" dirty="0" err="1"/>
                        <a:t>Dewangan</a:t>
                      </a:r>
                      <a:r>
                        <a:rPr lang="en-US" dirty="0"/>
                        <a:t>, Lab-Chemist</a:t>
                      </a:r>
                    </a:p>
                    <a:p>
                      <a:r>
                        <a:rPr lang="en-US" dirty="0"/>
                        <a:t>Prof. (Physics) On contract basis at </a:t>
                      </a:r>
                    </a:p>
                    <a:p>
                      <a:r>
                        <a:rPr lang="en-US" dirty="0"/>
                        <a:t>Govt. College </a:t>
                      </a:r>
                      <a:r>
                        <a:rPr lang="en-US" dirty="0" err="1"/>
                        <a:t>Jamgaon</a:t>
                      </a:r>
                      <a:r>
                        <a:rPr lang="en-US" dirty="0"/>
                        <a:t> (R))</a:t>
                      </a:r>
                      <a:endParaRPr lang="en-IN" dirty="0"/>
                    </a:p>
                  </a:txBody>
                  <a:tcPr/>
                </a:tc>
                <a:tc>
                  <a:txBody>
                    <a:bodyPr/>
                    <a:lstStyle/>
                    <a:p>
                      <a:r>
                        <a:rPr lang="en-US" dirty="0"/>
                        <a:t>Dr. Mohan Lal Verma (Assistant Prof. Physics), SSCET Engineering College BHILAI</a:t>
                      </a:r>
                      <a:endParaRPr lang="en-IN" dirty="0"/>
                    </a:p>
                  </a:txBody>
                  <a:tcPr/>
                </a:tc>
                <a:extLst>
                  <a:ext uri="{0D108BD9-81ED-4DB2-BD59-A6C34878D82A}">
                    <a16:rowId xmlns:a16="http://schemas.microsoft.com/office/drawing/2014/main" val="2989944545"/>
                  </a:ext>
                </a:extLst>
              </a:tr>
            </a:tbl>
          </a:graphicData>
        </a:graphic>
      </p:graphicFrame>
      <p:pic>
        <p:nvPicPr>
          <p:cNvPr id="8" name="Picture 7">
            <a:extLst>
              <a:ext uri="{FF2B5EF4-FFF2-40B4-BE49-F238E27FC236}">
                <a16:creationId xmlns:a16="http://schemas.microsoft.com/office/drawing/2014/main" id="{3EAEC701-99DC-4E6E-8327-0FE8EB6D23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85" y="1282536"/>
            <a:ext cx="3538846" cy="4690752"/>
          </a:xfrm>
          <a:prstGeom prst="rect">
            <a:avLst/>
          </a:prstGeom>
        </p:spPr>
      </p:pic>
      <p:pic>
        <p:nvPicPr>
          <p:cNvPr id="10" name="Picture 9">
            <a:extLst>
              <a:ext uri="{FF2B5EF4-FFF2-40B4-BE49-F238E27FC236}">
                <a16:creationId xmlns:a16="http://schemas.microsoft.com/office/drawing/2014/main" id="{658DF520-150D-43B2-A6AE-32D7E3C7CE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5731" y="1282536"/>
            <a:ext cx="3629165" cy="4773880"/>
          </a:xfrm>
          <a:prstGeom prst="rect">
            <a:avLst/>
          </a:prstGeom>
        </p:spPr>
      </p:pic>
      <p:pic>
        <p:nvPicPr>
          <p:cNvPr id="12" name="Picture 11">
            <a:extLst>
              <a:ext uri="{FF2B5EF4-FFF2-40B4-BE49-F238E27FC236}">
                <a16:creationId xmlns:a16="http://schemas.microsoft.com/office/drawing/2014/main" id="{CCB84AC0-006B-400B-894E-1D981A23AF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2606" y="1282536"/>
            <a:ext cx="4430220" cy="4690752"/>
          </a:xfrm>
          <a:prstGeom prst="rect">
            <a:avLst/>
          </a:prstGeom>
        </p:spPr>
      </p:pic>
    </p:spTree>
    <p:extLst>
      <p:ext uri="{BB962C8B-B14F-4D97-AF65-F5344CB8AC3E}">
        <p14:creationId xmlns:p14="http://schemas.microsoft.com/office/powerpoint/2010/main" val="40206989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51EB4-CBEE-4C4B-9A36-7DE399B10786}"/>
              </a:ext>
            </a:extLst>
          </p:cNvPr>
          <p:cNvSpPr>
            <a:spLocks noGrp="1"/>
          </p:cNvSpPr>
          <p:nvPr>
            <p:ph type="title"/>
          </p:nvPr>
        </p:nvSpPr>
        <p:spPr>
          <a:xfrm>
            <a:off x="201881" y="365126"/>
            <a:ext cx="11780322" cy="1059914"/>
          </a:xfrm>
        </p:spPr>
        <p:txBody>
          <a:bodyPr/>
          <a:lstStyle/>
          <a:p>
            <a:pPr algn="ctr"/>
            <a:r>
              <a:rPr lang="en-US" dirty="0">
                <a:highlight>
                  <a:srgbClr val="FFFF00"/>
                </a:highlight>
              </a:rPr>
              <a:t>Our Alumni</a:t>
            </a:r>
            <a:endParaRPr lang="en-IN" dirty="0"/>
          </a:p>
        </p:txBody>
      </p:sp>
      <p:graphicFrame>
        <p:nvGraphicFramePr>
          <p:cNvPr id="4" name="Table 4">
            <a:extLst>
              <a:ext uri="{FF2B5EF4-FFF2-40B4-BE49-F238E27FC236}">
                <a16:creationId xmlns:a16="http://schemas.microsoft.com/office/drawing/2014/main" id="{8507E755-3D7F-43FA-954D-F167DDBD9F0D}"/>
              </a:ext>
            </a:extLst>
          </p:cNvPr>
          <p:cNvGraphicFramePr>
            <a:graphicFrameLocks noGrp="1"/>
          </p:cNvGraphicFramePr>
          <p:nvPr>
            <p:ph idx="1"/>
            <p:extLst>
              <p:ext uri="{D42A27DB-BD31-4B8C-83A1-F6EECF244321}">
                <p14:modId xmlns:p14="http://schemas.microsoft.com/office/powerpoint/2010/main" val="2443964649"/>
              </p:ext>
            </p:extLst>
          </p:nvPr>
        </p:nvGraphicFramePr>
        <p:xfrm>
          <a:off x="209798" y="1425040"/>
          <a:ext cx="11780322" cy="5358738"/>
        </p:xfrm>
        <a:graphic>
          <a:graphicData uri="http://schemas.openxmlformats.org/drawingml/2006/table">
            <a:tbl>
              <a:tblPr firstRow="1" bandRow="1">
                <a:tableStyleId>{5C22544A-7EE6-4342-B048-85BDC9FD1C3A}</a:tableStyleId>
              </a:tblPr>
              <a:tblGrid>
                <a:gridCol w="3926774">
                  <a:extLst>
                    <a:ext uri="{9D8B030D-6E8A-4147-A177-3AD203B41FA5}">
                      <a16:colId xmlns:a16="http://schemas.microsoft.com/office/drawing/2014/main" val="2127034819"/>
                    </a:ext>
                  </a:extLst>
                </a:gridCol>
                <a:gridCol w="3926774">
                  <a:extLst>
                    <a:ext uri="{9D8B030D-6E8A-4147-A177-3AD203B41FA5}">
                      <a16:colId xmlns:a16="http://schemas.microsoft.com/office/drawing/2014/main" val="3320374472"/>
                    </a:ext>
                  </a:extLst>
                </a:gridCol>
                <a:gridCol w="3926774">
                  <a:extLst>
                    <a:ext uri="{9D8B030D-6E8A-4147-A177-3AD203B41FA5}">
                      <a16:colId xmlns:a16="http://schemas.microsoft.com/office/drawing/2014/main" val="4210481849"/>
                    </a:ext>
                  </a:extLst>
                </a:gridCol>
              </a:tblGrid>
              <a:tr h="4718658">
                <a:tc>
                  <a:txBody>
                    <a:bodyPr/>
                    <a:lstStyle/>
                    <a:p>
                      <a:endParaRPr lang="en-IN" dirty="0"/>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3865391129"/>
                  </a:ext>
                </a:extLst>
              </a:tr>
              <a:tr h="402311">
                <a:tc>
                  <a:txBody>
                    <a:bodyPr/>
                    <a:lstStyle/>
                    <a:p>
                      <a:r>
                        <a:rPr lang="en-US" dirty="0" err="1"/>
                        <a:t>Khileshwari</a:t>
                      </a:r>
                      <a:r>
                        <a:rPr lang="en-US" dirty="0"/>
                        <a:t> Verma-India Post, </a:t>
                      </a:r>
                      <a:r>
                        <a:rPr lang="en-US" dirty="0" err="1"/>
                        <a:t>Patan</a:t>
                      </a:r>
                      <a:r>
                        <a:rPr lang="en-US" dirty="0"/>
                        <a:t> Branch</a:t>
                      </a:r>
                      <a:endParaRPr lang="en-IN" dirty="0"/>
                    </a:p>
                  </a:txBody>
                  <a:tcPr/>
                </a:tc>
                <a:tc>
                  <a:txBody>
                    <a:bodyPr/>
                    <a:lstStyle/>
                    <a:p>
                      <a:r>
                        <a:rPr lang="en-US" dirty="0" err="1"/>
                        <a:t>Damini</a:t>
                      </a:r>
                      <a:r>
                        <a:rPr lang="en-US" dirty="0"/>
                        <a:t> </a:t>
                      </a:r>
                      <a:r>
                        <a:rPr lang="en-US" dirty="0" err="1"/>
                        <a:t>Sahu-Asstt</a:t>
                      </a:r>
                      <a:r>
                        <a:rPr lang="en-US" dirty="0"/>
                        <a:t>. Prof.-JBS (</a:t>
                      </a:r>
                      <a:r>
                        <a:rPr lang="en-US" dirty="0" err="1"/>
                        <a:t>Jamgaon</a:t>
                      </a:r>
                      <a:r>
                        <a:rPr lang="en-US" dirty="0"/>
                        <a:t> College, Physics)</a:t>
                      </a:r>
                      <a:endParaRPr lang="en-IN" dirty="0"/>
                    </a:p>
                  </a:txBody>
                  <a:tcPr/>
                </a:tc>
                <a:tc>
                  <a:txBody>
                    <a:bodyPr/>
                    <a:lstStyle/>
                    <a:p>
                      <a:r>
                        <a:rPr lang="en-US" dirty="0"/>
                        <a:t>Neeraj </a:t>
                      </a:r>
                      <a:r>
                        <a:rPr lang="en-US" dirty="0" err="1"/>
                        <a:t>Soni</a:t>
                      </a:r>
                      <a:r>
                        <a:rPr lang="en-US" dirty="0"/>
                        <a:t>, Member of JBS Committee, Govt. C.L.C. College </a:t>
                      </a:r>
                      <a:r>
                        <a:rPr lang="en-US" dirty="0" err="1"/>
                        <a:t>Patan</a:t>
                      </a:r>
                      <a:endParaRPr lang="en-IN" dirty="0"/>
                    </a:p>
                  </a:txBody>
                  <a:tcPr/>
                </a:tc>
                <a:extLst>
                  <a:ext uri="{0D108BD9-81ED-4DB2-BD59-A6C34878D82A}">
                    <a16:rowId xmlns:a16="http://schemas.microsoft.com/office/drawing/2014/main" val="520750523"/>
                  </a:ext>
                </a:extLst>
              </a:tr>
            </a:tbl>
          </a:graphicData>
        </a:graphic>
      </p:graphicFrame>
      <p:pic>
        <p:nvPicPr>
          <p:cNvPr id="8" name="Picture 7">
            <a:extLst>
              <a:ext uri="{FF2B5EF4-FFF2-40B4-BE49-F238E27FC236}">
                <a16:creationId xmlns:a16="http://schemas.microsoft.com/office/drawing/2014/main" id="{4FEDE834-A695-4C23-9724-AD0C7CE51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990" y="1425040"/>
            <a:ext cx="3899065" cy="4702628"/>
          </a:xfrm>
          <a:prstGeom prst="rect">
            <a:avLst/>
          </a:prstGeom>
        </p:spPr>
      </p:pic>
      <p:pic>
        <p:nvPicPr>
          <p:cNvPr id="10" name="Picture 9">
            <a:extLst>
              <a:ext uri="{FF2B5EF4-FFF2-40B4-BE49-F238E27FC236}">
                <a16:creationId xmlns:a16="http://schemas.microsoft.com/office/drawing/2014/main" id="{06799C40-5AC4-4251-B43A-79208BCA4A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4182" y="1425040"/>
            <a:ext cx="3808020" cy="4702628"/>
          </a:xfrm>
          <a:prstGeom prst="rect">
            <a:avLst/>
          </a:prstGeom>
        </p:spPr>
      </p:pic>
      <p:pic>
        <p:nvPicPr>
          <p:cNvPr id="5" name="Picture 4">
            <a:extLst>
              <a:ext uri="{FF2B5EF4-FFF2-40B4-BE49-F238E27FC236}">
                <a16:creationId xmlns:a16="http://schemas.microsoft.com/office/drawing/2014/main" id="{7BF1E589-E119-469D-AABC-97AB31525B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880" y="1425040"/>
            <a:ext cx="3906983" cy="4702628"/>
          </a:xfrm>
          <a:prstGeom prst="rect">
            <a:avLst/>
          </a:prstGeom>
        </p:spPr>
      </p:pic>
    </p:spTree>
    <p:extLst>
      <p:ext uri="{BB962C8B-B14F-4D97-AF65-F5344CB8AC3E}">
        <p14:creationId xmlns:p14="http://schemas.microsoft.com/office/powerpoint/2010/main" val="32272473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BA1EF-F7CB-4A4C-B4F1-67593F1858B7}"/>
              </a:ext>
            </a:extLst>
          </p:cNvPr>
          <p:cNvSpPr>
            <a:spLocks noGrp="1"/>
          </p:cNvSpPr>
          <p:nvPr>
            <p:ph type="title"/>
          </p:nvPr>
        </p:nvSpPr>
        <p:spPr>
          <a:xfrm>
            <a:off x="225631" y="130629"/>
            <a:ext cx="11661569" cy="1175657"/>
          </a:xfrm>
        </p:spPr>
        <p:txBody>
          <a:bodyPr/>
          <a:lstStyle/>
          <a:p>
            <a:pPr algn="ctr"/>
            <a:r>
              <a:rPr lang="en-US" dirty="0">
                <a:highlight>
                  <a:srgbClr val="FFFF00"/>
                </a:highlight>
              </a:rPr>
              <a:t>Our Alumni</a:t>
            </a:r>
            <a:endParaRPr lang="en-IN" dirty="0"/>
          </a:p>
        </p:txBody>
      </p:sp>
      <p:graphicFrame>
        <p:nvGraphicFramePr>
          <p:cNvPr id="4" name="Table 4">
            <a:extLst>
              <a:ext uri="{FF2B5EF4-FFF2-40B4-BE49-F238E27FC236}">
                <a16:creationId xmlns:a16="http://schemas.microsoft.com/office/drawing/2014/main" id="{F61C1F58-97DB-417E-8C60-F964EA102EEF}"/>
              </a:ext>
            </a:extLst>
          </p:cNvPr>
          <p:cNvGraphicFramePr>
            <a:graphicFrameLocks noGrp="1"/>
          </p:cNvGraphicFramePr>
          <p:nvPr>
            <p:ph idx="1"/>
            <p:extLst>
              <p:ext uri="{D42A27DB-BD31-4B8C-83A1-F6EECF244321}">
                <p14:modId xmlns:p14="http://schemas.microsoft.com/office/powerpoint/2010/main" val="166825154"/>
              </p:ext>
            </p:extLst>
          </p:nvPr>
        </p:nvGraphicFramePr>
        <p:xfrm>
          <a:off x="304800" y="1092531"/>
          <a:ext cx="11487396" cy="5805051"/>
        </p:xfrm>
        <a:graphic>
          <a:graphicData uri="http://schemas.openxmlformats.org/drawingml/2006/table">
            <a:tbl>
              <a:tblPr firstRow="1" bandRow="1">
                <a:tableStyleId>{5C22544A-7EE6-4342-B048-85BDC9FD1C3A}</a:tableStyleId>
              </a:tblPr>
              <a:tblGrid>
                <a:gridCol w="3829132">
                  <a:extLst>
                    <a:ext uri="{9D8B030D-6E8A-4147-A177-3AD203B41FA5}">
                      <a16:colId xmlns:a16="http://schemas.microsoft.com/office/drawing/2014/main" val="3972955405"/>
                    </a:ext>
                  </a:extLst>
                </a:gridCol>
                <a:gridCol w="3829132">
                  <a:extLst>
                    <a:ext uri="{9D8B030D-6E8A-4147-A177-3AD203B41FA5}">
                      <a16:colId xmlns:a16="http://schemas.microsoft.com/office/drawing/2014/main" val="3392350900"/>
                    </a:ext>
                  </a:extLst>
                </a:gridCol>
                <a:gridCol w="3829132">
                  <a:extLst>
                    <a:ext uri="{9D8B030D-6E8A-4147-A177-3AD203B41FA5}">
                      <a16:colId xmlns:a16="http://schemas.microsoft.com/office/drawing/2014/main" val="1208561493"/>
                    </a:ext>
                  </a:extLst>
                </a:gridCol>
              </a:tblGrid>
              <a:tr h="5164971">
                <a:tc>
                  <a:txBody>
                    <a:bodyPr/>
                    <a:lstStyle/>
                    <a:p>
                      <a:endParaRPr lang="en-IN" dirty="0"/>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1610639133"/>
                  </a:ext>
                </a:extLst>
              </a:tr>
              <a:tr h="469869">
                <a:tc>
                  <a:txBody>
                    <a:bodyPr/>
                    <a:lstStyle/>
                    <a:p>
                      <a:r>
                        <a:rPr lang="en-US" dirty="0"/>
                        <a:t>Vikas </a:t>
                      </a:r>
                      <a:r>
                        <a:rPr lang="en-US" dirty="0" err="1"/>
                        <a:t>Chandrakar</a:t>
                      </a:r>
                      <a:r>
                        <a:rPr lang="en-US" dirty="0"/>
                        <a:t>, Chhattisgarh Forest Service</a:t>
                      </a:r>
                      <a:endParaRPr lang="en-IN" dirty="0"/>
                    </a:p>
                  </a:txBody>
                  <a:tcPr/>
                </a:tc>
                <a:tc>
                  <a:txBody>
                    <a:bodyPr/>
                    <a:lstStyle/>
                    <a:p>
                      <a:r>
                        <a:rPr lang="en-US" dirty="0"/>
                        <a:t>Yogesh Kaushik- Aakash Coaching Chemistry in Raipur Branch</a:t>
                      </a:r>
                      <a:endParaRPr lang="en-IN" dirty="0"/>
                    </a:p>
                  </a:txBody>
                  <a:tcPr/>
                </a:tc>
                <a:tc>
                  <a:txBody>
                    <a:bodyPr/>
                    <a:lstStyle/>
                    <a:p>
                      <a:r>
                        <a:rPr lang="en-US" dirty="0"/>
                        <a:t>Bharat Lal Verma- Lecturer in Mathematics, Govt. School </a:t>
                      </a:r>
                      <a:r>
                        <a:rPr lang="en-US" dirty="0" err="1"/>
                        <a:t>Aheri</a:t>
                      </a:r>
                      <a:endParaRPr lang="en-IN" dirty="0"/>
                    </a:p>
                  </a:txBody>
                  <a:tcPr/>
                </a:tc>
                <a:extLst>
                  <a:ext uri="{0D108BD9-81ED-4DB2-BD59-A6C34878D82A}">
                    <a16:rowId xmlns:a16="http://schemas.microsoft.com/office/drawing/2014/main" val="527755949"/>
                  </a:ext>
                </a:extLst>
              </a:tr>
            </a:tbl>
          </a:graphicData>
        </a:graphic>
      </p:graphicFrame>
      <p:pic>
        <p:nvPicPr>
          <p:cNvPr id="6" name="Picture 5">
            <a:extLst>
              <a:ext uri="{FF2B5EF4-FFF2-40B4-BE49-F238E27FC236}">
                <a16:creationId xmlns:a16="http://schemas.microsoft.com/office/drawing/2014/main" id="{D82D600F-CE94-442A-86A8-88920597F4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092530"/>
            <a:ext cx="3827813" cy="5213267"/>
          </a:xfrm>
          <a:prstGeom prst="rect">
            <a:avLst/>
          </a:prstGeom>
        </p:spPr>
      </p:pic>
      <p:pic>
        <p:nvPicPr>
          <p:cNvPr id="8" name="Picture 7">
            <a:extLst>
              <a:ext uri="{FF2B5EF4-FFF2-40B4-BE49-F238E27FC236}">
                <a16:creationId xmlns:a16="http://schemas.microsoft.com/office/drawing/2014/main" id="{8A013727-03DA-41D1-96EF-7211E5FE81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5596" y="1092530"/>
            <a:ext cx="3827814" cy="5213267"/>
          </a:xfrm>
          <a:prstGeom prst="rect">
            <a:avLst/>
          </a:prstGeom>
        </p:spPr>
      </p:pic>
      <p:pic>
        <p:nvPicPr>
          <p:cNvPr id="10" name="Picture 9">
            <a:extLst>
              <a:ext uri="{FF2B5EF4-FFF2-40B4-BE49-F238E27FC236}">
                <a16:creationId xmlns:a16="http://schemas.microsoft.com/office/drawing/2014/main" id="{98A7BF6C-7920-4185-BF72-4FE4EA75E2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3409" y="1092530"/>
            <a:ext cx="3898787" cy="5213267"/>
          </a:xfrm>
          <a:prstGeom prst="rect">
            <a:avLst/>
          </a:prstGeom>
        </p:spPr>
      </p:pic>
    </p:spTree>
    <p:extLst>
      <p:ext uri="{BB962C8B-B14F-4D97-AF65-F5344CB8AC3E}">
        <p14:creationId xmlns:p14="http://schemas.microsoft.com/office/powerpoint/2010/main" val="24429970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8B45C-45A3-48BC-891A-1D63C3C33DB7}"/>
              </a:ext>
            </a:extLst>
          </p:cNvPr>
          <p:cNvSpPr>
            <a:spLocks noGrp="1"/>
          </p:cNvSpPr>
          <p:nvPr>
            <p:ph type="title"/>
          </p:nvPr>
        </p:nvSpPr>
        <p:spPr>
          <a:xfrm>
            <a:off x="838200" y="365125"/>
            <a:ext cx="10515600" cy="763031"/>
          </a:xfrm>
        </p:spPr>
        <p:txBody>
          <a:bodyPr/>
          <a:lstStyle/>
          <a:p>
            <a:pPr algn="ctr"/>
            <a:r>
              <a:rPr lang="en-US" dirty="0">
                <a:highlight>
                  <a:srgbClr val="FFFF00"/>
                </a:highlight>
              </a:rPr>
              <a:t>Our Alumni</a:t>
            </a:r>
            <a:endParaRPr lang="en-IN" dirty="0"/>
          </a:p>
        </p:txBody>
      </p:sp>
      <p:graphicFrame>
        <p:nvGraphicFramePr>
          <p:cNvPr id="4" name="Table 4">
            <a:extLst>
              <a:ext uri="{FF2B5EF4-FFF2-40B4-BE49-F238E27FC236}">
                <a16:creationId xmlns:a16="http://schemas.microsoft.com/office/drawing/2014/main" id="{D55D1C02-F4B3-489B-A71A-68DA03134FC5}"/>
              </a:ext>
            </a:extLst>
          </p:cNvPr>
          <p:cNvGraphicFramePr>
            <a:graphicFrameLocks noGrp="1"/>
          </p:cNvGraphicFramePr>
          <p:nvPr>
            <p:ph idx="1"/>
            <p:extLst>
              <p:ext uri="{D42A27DB-BD31-4B8C-83A1-F6EECF244321}">
                <p14:modId xmlns:p14="http://schemas.microsoft.com/office/powerpoint/2010/main" val="3510576305"/>
              </p:ext>
            </p:extLst>
          </p:nvPr>
        </p:nvGraphicFramePr>
        <p:xfrm>
          <a:off x="933203" y="1077480"/>
          <a:ext cx="10515600" cy="5781493"/>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744318589"/>
                    </a:ext>
                  </a:extLst>
                </a:gridCol>
                <a:gridCol w="5257800">
                  <a:extLst>
                    <a:ext uri="{9D8B030D-6E8A-4147-A177-3AD203B41FA5}">
                      <a16:colId xmlns:a16="http://schemas.microsoft.com/office/drawing/2014/main" val="4157670130"/>
                    </a:ext>
                  </a:extLst>
                </a:gridCol>
              </a:tblGrid>
              <a:tr h="5141413">
                <a:tc>
                  <a:txBody>
                    <a:bodyPr/>
                    <a:lstStyle/>
                    <a:p>
                      <a:r>
                        <a:rPr lang="en-US" dirty="0"/>
                        <a:t>Ashish </a:t>
                      </a:r>
                      <a:endParaRPr lang="en-IN" dirty="0"/>
                    </a:p>
                  </a:txBody>
                  <a:tcPr/>
                </a:tc>
                <a:tc>
                  <a:txBody>
                    <a:bodyPr/>
                    <a:lstStyle/>
                    <a:p>
                      <a:endParaRPr lang="en-IN" dirty="0"/>
                    </a:p>
                  </a:txBody>
                  <a:tcPr/>
                </a:tc>
                <a:extLst>
                  <a:ext uri="{0D108BD9-81ED-4DB2-BD59-A6C34878D82A}">
                    <a16:rowId xmlns:a16="http://schemas.microsoft.com/office/drawing/2014/main" val="125778917"/>
                  </a:ext>
                </a:extLst>
              </a:tr>
              <a:tr h="431289">
                <a:tc>
                  <a:txBody>
                    <a:bodyPr/>
                    <a:lstStyle/>
                    <a:p>
                      <a:r>
                        <a:rPr lang="en-US" dirty="0"/>
                        <a:t>Ashish Verma, OSD for Chief Minister of Chhattisgarh</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Mr. Jitendra Kumar Verma, Active in Politics and Social Service</a:t>
                      </a:r>
                      <a:endParaRPr lang="en-IN" dirty="0"/>
                    </a:p>
                  </a:txBody>
                  <a:tcPr/>
                </a:tc>
                <a:extLst>
                  <a:ext uri="{0D108BD9-81ED-4DB2-BD59-A6C34878D82A}">
                    <a16:rowId xmlns:a16="http://schemas.microsoft.com/office/drawing/2014/main" val="2529810389"/>
                  </a:ext>
                </a:extLst>
              </a:tr>
            </a:tbl>
          </a:graphicData>
        </a:graphic>
      </p:graphicFrame>
      <p:pic>
        <p:nvPicPr>
          <p:cNvPr id="8" name="Picture 7">
            <a:extLst>
              <a:ext uri="{FF2B5EF4-FFF2-40B4-BE49-F238E27FC236}">
                <a16:creationId xmlns:a16="http://schemas.microsoft.com/office/drawing/2014/main" id="{A0C3CBDD-A011-4C28-A89C-0A77AE1C49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203" y="1128156"/>
            <a:ext cx="5162797" cy="5058888"/>
          </a:xfrm>
          <a:prstGeom prst="rect">
            <a:avLst/>
          </a:prstGeom>
        </p:spPr>
      </p:pic>
      <p:pic>
        <p:nvPicPr>
          <p:cNvPr id="5" name="Picture 4">
            <a:extLst>
              <a:ext uri="{FF2B5EF4-FFF2-40B4-BE49-F238E27FC236}">
                <a16:creationId xmlns:a16="http://schemas.microsoft.com/office/drawing/2014/main" id="{69E9BE81-FD7F-4E29-8D93-4D7381A152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9549" y="1128155"/>
            <a:ext cx="5024252" cy="5058887"/>
          </a:xfrm>
          <a:prstGeom prst="rect">
            <a:avLst/>
          </a:prstGeom>
        </p:spPr>
      </p:pic>
    </p:spTree>
    <p:extLst>
      <p:ext uri="{BB962C8B-B14F-4D97-AF65-F5344CB8AC3E}">
        <p14:creationId xmlns:p14="http://schemas.microsoft.com/office/powerpoint/2010/main" val="36696225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17548" y="1857364"/>
            <a:ext cx="8420100" cy="3929090"/>
          </a:xfrm>
        </p:spPr>
        <p:txBody>
          <a:bodyPr>
            <a:noAutofit/>
          </a:bodyPr>
          <a:lstStyle/>
          <a:p>
            <a:pPr algn="ctr"/>
            <a:r>
              <a:rPr lang="en-US" sz="19900" b="1" dirty="0">
                <a:solidFill>
                  <a:srgbClr val="FF00FF"/>
                </a:solidFill>
                <a:effectLst>
                  <a:outerShdw blurRad="38100" dist="38100" dir="2700000" algn="tl">
                    <a:srgbClr val="000000">
                      <a:alpha val="43137"/>
                    </a:srgbClr>
                  </a:outerShdw>
                </a:effectLst>
                <a:latin typeface="Kruti Dev 010" pitchFamily="2" charset="0"/>
              </a:rPr>
              <a:t>/</a:t>
            </a:r>
            <a:r>
              <a:rPr lang="en-US" sz="19900" b="1" dirty="0" err="1">
                <a:solidFill>
                  <a:srgbClr val="FF00FF"/>
                </a:solidFill>
                <a:effectLst>
                  <a:outerShdw blurRad="38100" dist="38100" dir="2700000" algn="tl">
                    <a:srgbClr val="000000">
                      <a:alpha val="43137"/>
                    </a:srgbClr>
                  </a:outerShdw>
                </a:effectLst>
                <a:latin typeface="Kruti Dev 010" pitchFamily="2" charset="0"/>
              </a:rPr>
              <a:t>kU;okn</a:t>
            </a:r>
            <a:endParaRPr lang="en-US" sz="19900" b="1" dirty="0">
              <a:solidFill>
                <a:srgbClr val="FF00FF"/>
              </a:solidFill>
              <a:effectLst>
                <a:outerShdw blurRad="38100" dist="38100" dir="2700000" algn="tl">
                  <a:srgbClr val="000000">
                    <a:alpha val="43137"/>
                  </a:srgbClr>
                </a:outerShdw>
              </a:effectLst>
              <a:latin typeface="Kruti Dev 010" pitchFamily="2" charset="0"/>
            </a:endParaRPr>
          </a:p>
          <a:p>
            <a:pPr algn="ctr"/>
            <a:endParaRPr lang="en-US" sz="19900" b="1" dirty="0">
              <a:solidFill>
                <a:srgbClr val="FF00FF"/>
              </a:solidFill>
              <a:effectLst>
                <a:outerShdw blurRad="38100" dist="38100" dir="2700000" algn="tl">
                  <a:srgbClr val="000000">
                    <a:alpha val="43137"/>
                  </a:srgbClr>
                </a:outerShdw>
              </a:effectLst>
              <a:latin typeface="Kruti Dev 010" pitchFamily="2" charset="0"/>
            </a:endParaRP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832B8-1BFB-41BB-9CB2-749CABED01BB}"/>
              </a:ext>
            </a:extLst>
          </p:cNvPr>
          <p:cNvSpPr>
            <a:spLocks noGrp="1"/>
          </p:cNvSpPr>
          <p:nvPr>
            <p:ph type="ctrTitle"/>
          </p:nvPr>
        </p:nvSpPr>
        <p:spPr>
          <a:xfrm>
            <a:off x="1" y="-1"/>
            <a:ext cx="12192000" cy="770468"/>
          </a:xfrm>
        </p:spPr>
        <p:txBody>
          <a:bodyPr>
            <a:noAutofit/>
          </a:bodyPr>
          <a:lstStyle/>
          <a:p>
            <a:r>
              <a:rPr lang="en-US" sz="4400" dirty="0">
                <a:latin typeface="Impact" panose="020B0806030902050204" pitchFamily="34" charset="0"/>
              </a:rPr>
              <a:t>DEPARTMENT OF MATHEMATICS</a:t>
            </a:r>
            <a:endParaRPr lang="en-IN" sz="4400" dirty="0">
              <a:latin typeface="Impact" panose="020B0806030902050204" pitchFamily="34" charset="0"/>
            </a:endParaRPr>
          </a:p>
        </p:txBody>
      </p:sp>
      <p:sp>
        <p:nvSpPr>
          <p:cNvPr id="3" name="Subtitle 2">
            <a:extLst>
              <a:ext uri="{FF2B5EF4-FFF2-40B4-BE49-F238E27FC236}">
                <a16:creationId xmlns:a16="http://schemas.microsoft.com/office/drawing/2014/main" id="{F6E4580E-4DBA-4863-9536-7966D88334E1}"/>
              </a:ext>
            </a:extLst>
          </p:cNvPr>
          <p:cNvSpPr>
            <a:spLocks noGrp="1"/>
          </p:cNvSpPr>
          <p:nvPr>
            <p:ph type="subTitle" idx="1"/>
          </p:nvPr>
        </p:nvSpPr>
        <p:spPr>
          <a:xfrm>
            <a:off x="194733" y="1303867"/>
            <a:ext cx="11658600" cy="5342465"/>
          </a:xfrm>
        </p:spPr>
        <p:txBody>
          <a:bodyPr>
            <a:normAutofit/>
          </a:bodyPr>
          <a:lstStyle/>
          <a:p>
            <a:endParaRPr lang="en-US" sz="5400" dirty="0">
              <a:latin typeface="Algerian" panose="04020705040A02060702" pitchFamily="82" charset="0"/>
            </a:endParaRPr>
          </a:p>
        </p:txBody>
      </p:sp>
      <p:graphicFrame>
        <p:nvGraphicFramePr>
          <p:cNvPr id="6" name="Table 6">
            <a:extLst>
              <a:ext uri="{FF2B5EF4-FFF2-40B4-BE49-F238E27FC236}">
                <a16:creationId xmlns:a16="http://schemas.microsoft.com/office/drawing/2014/main" id="{34001BF7-5B33-4DC0-8092-6101FA18F2CE}"/>
              </a:ext>
            </a:extLst>
          </p:cNvPr>
          <p:cNvGraphicFramePr>
            <a:graphicFrameLocks noGrp="1"/>
          </p:cNvGraphicFramePr>
          <p:nvPr>
            <p:extLst>
              <p:ext uri="{D42A27DB-BD31-4B8C-83A1-F6EECF244321}">
                <p14:modId xmlns:p14="http://schemas.microsoft.com/office/powerpoint/2010/main" val="2069950359"/>
              </p:ext>
            </p:extLst>
          </p:nvPr>
        </p:nvGraphicFramePr>
        <p:xfrm>
          <a:off x="154378" y="770467"/>
          <a:ext cx="12037621" cy="5907314"/>
        </p:xfrm>
        <a:graphic>
          <a:graphicData uri="http://schemas.openxmlformats.org/drawingml/2006/table">
            <a:tbl>
              <a:tblPr firstRow="1" bandRow="1">
                <a:tableStyleId>{5C22544A-7EE6-4342-B048-85BDC9FD1C3A}</a:tableStyleId>
              </a:tblPr>
              <a:tblGrid>
                <a:gridCol w="12037621">
                  <a:extLst>
                    <a:ext uri="{9D8B030D-6E8A-4147-A177-3AD203B41FA5}">
                      <a16:colId xmlns:a16="http://schemas.microsoft.com/office/drawing/2014/main" val="1556393255"/>
                    </a:ext>
                  </a:extLst>
                </a:gridCol>
              </a:tblGrid>
              <a:tr h="730550">
                <a:tc>
                  <a:txBody>
                    <a:bodyPr/>
                    <a:lstStyle/>
                    <a:p>
                      <a:pPr algn="ctr"/>
                      <a:r>
                        <a:rPr lang="en-US" sz="4400" dirty="0">
                          <a:latin typeface="Algerian" panose="04020705040A02060702" pitchFamily="82" charset="0"/>
                        </a:rPr>
                        <a:t>VISION</a:t>
                      </a:r>
                      <a:endParaRPr lang="en-IN" sz="4400" dirty="0"/>
                    </a:p>
                  </a:txBody>
                  <a:tcPr/>
                </a:tc>
                <a:extLst>
                  <a:ext uri="{0D108BD9-81ED-4DB2-BD59-A6C34878D82A}">
                    <a16:rowId xmlns:a16="http://schemas.microsoft.com/office/drawing/2014/main" val="227641214"/>
                  </a:ext>
                </a:extLst>
              </a:tr>
              <a:tr h="5145314">
                <a:tc>
                  <a:txBody>
                    <a:bodyPr/>
                    <a:lstStyle/>
                    <a:p>
                      <a:pPr algn="just"/>
                      <a:r>
                        <a:rPr lang="en-US" sz="3200" b="0" i="0" kern="1200" dirty="0">
                          <a:ln>
                            <a:noFill/>
                          </a:ln>
                          <a:solidFill>
                            <a:srgbClr val="FF0066"/>
                          </a:solidFill>
                          <a:effectLst/>
                          <a:latin typeface="Bahnschrift SemiBold SemiConden" panose="020B0502040204020203" pitchFamily="34" charset="0"/>
                          <a:ea typeface="+mn-ea"/>
                          <a:cs typeface="+mn-cs"/>
                        </a:rPr>
                        <a:t>To keep the flame of mathematics burning even in the rural area and resourceless environment  by maintaining the low cost quality education matching to college’s  vision and through the dedication in mathematics.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3200" b="0" i="0" kern="1200" dirty="0">
                        <a:solidFill>
                          <a:srgbClr val="002060"/>
                        </a:solidFill>
                        <a:effectLst>
                          <a:outerShdw blurRad="38100" dist="38100" dir="2700000" algn="tl">
                            <a:srgbClr val="000000">
                              <a:alpha val="43137"/>
                            </a:srgbClr>
                          </a:outerShdw>
                        </a:effectLst>
                        <a:latin typeface="Bahnschrift SemiBold SemiConden" panose="020B050204020402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0" i="0" kern="1200" dirty="0">
                          <a:solidFill>
                            <a:schemeClr val="accent2">
                              <a:lumMod val="50000"/>
                            </a:schemeClr>
                          </a:solidFill>
                          <a:effectLst/>
                          <a:latin typeface="Bahnschrift SemiBold SemiConden" panose="020B0502040204020203" pitchFamily="34" charset="0"/>
                          <a:ea typeface="+mn-ea"/>
                          <a:cs typeface="+mn-cs"/>
                        </a:rPr>
                        <a:t>To emerge as a National Center of learning, academic excellence, and innovative research in this rural area.</a:t>
                      </a:r>
                      <a:endParaRPr lang="en-IN" sz="3200" b="0" dirty="0">
                        <a:solidFill>
                          <a:schemeClr val="accent2">
                            <a:lumMod val="50000"/>
                          </a:schemeClr>
                        </a:solidFill>
                        <a:effectLst/>
                        <a:latin typeface="Bahnschrift SemiBold SemiConden" panose="020B0502040204020203" pitchFamily="34" charset="0"/>
                      </a:endParaRPr>
                    </a:p>
                  </a:txBody>
                  <a:tcPr/>
                </a:tc>
                <a:extLst>
                  <a:ext uri="{0D108BD9-81ED-4DB2-BD59-A6C34878D82A}">
                    <a16:rowId xmlns:a16="http://schemas.microsoft.com/office/drawing/2014/main" val="4068786767"/>
                  </a:ext>
                </a:extLst>
              </a:tr>
            </a:tbl>
          </a:graphicData>
        </a:graphic>
      </p:graphicFrame>
    </p:spTree>
    <p:extLst>
      <p:ext uri="{BB962C8B-B14F-4D97-AF65-F5344CB8AC3E}">
        <p14:creationId xmlns:p14="http://schemas.microsoft.com/office/powerpoint/2010/main" val="2627065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69C6E-4635-4279-9691-E9FFB8625883}"/>
              </a:ext>
            </a:extLst>
          </p:cNvPr>
          <p:cNvSpPr>
            <a:spLocks noGrp="1"/>
          </p:cNvSpPr>
          <p:nvPr>
            <p:ph type="title"/>
          </p:nvPr>
        </p:nvSpPr>
        <p:spPr>
          <a:xfrm>
            <a:off x="838200" y="0"/>
            <a:ext cx="10515600" cy="899160"/>
          </a:xfrm>
        </p:spPr>
        <p:txBody>
          <a:bodyPr>
            <a:normAutofit fontScale="90000"/>
          </a:bodyPr>
          <a:lstStyle/>
          <a:p>
            <a:pPr algn="ctr"/>
            <a:br>
              <a:rPr lang="en-US" sz="5400" dirty="0">
                <a:solidFill>
                  <a:srgbClr val="FF0000"/>
                </a:solidFill>
                <a:latin typeface="Algerian" panose="04020705040A02060702" pitchFamily="82" charset="0"/>
              </a:rPr>
            </a:br>
            <a:r>
              <a:rPr lang="en-US" sz="5300" dirty="0">
                <a:solidFill>
                  <a:srgbClr val="FF0000"/>
                </a:solidFill>
                <a:latin typeface="Algerian" panose="04020705040A02060702" pitchFamily="82" charset="0"/>
              </a:rPr>
              <a:t>Mission</a:t>
            </a:r>
            <a:endParaRPr lang="en-IN" sz="5400" dirty="0">
              <a:solidFill>
                <a:srgbClr val="FF0000"/>
              </a:solidFill>
              <a:latin typeface="Algerian" panose="04020705040A02060702" pitchFamily="82" charset="0"/>
            </a:endParaRPr>
          </a:p>
        </p:txBody>
      </p:sp>
      <p:sp>
        <p:nvSpPr>
          <p:cNvPr id="3" name="Content Placeholder 2">
            <a:extLst>
              <a:ext uri="{FF2B5EF4-FFF2-40B4-BE49-F238E27FC236}">
                <a16:creationId xmlns:a16="http://schemas.microsoft.com/office/drawing/2014/main" id="{6DC7625C-ED86-451D-84B0-BA8223D185C4}"/>
              </a:ext>
            </a:extLst>
          </p:cNvPr>
          <p:cNvSpPr>
            <a:spLocks noGrp="1"/>
          </p:cNvSpPr>
          <p:nvPr>
            <p:ph idx="1"/>
          </p:nvPr>
        </p:nvSpPr>
        <p:spPr>
          <a:xfrm>
            <a:off x="249381" y="1068780"/>
            <a:ext cx="11697195" cy="5789220"/>
          </a:xfrm>
        </p:spPr>
        <p:txBody>
          <a:bodyPr>
            <a:normAutofit/>
          </a:bodyPr>
          <a:lstStyle/>
          <a:p>
            <a:pPr>
              <a:buFont typeface="Wingdings" panose="05000000000000000000" pitchFamily="2" charset="2"/>
              <a:buChar char="v"/>
            </a:pPr>
            <a:r>
              <a:rPr lang="en-US" sz="3000" b="1" dirty="0"/>
              <a:t>To produce post graduate students with strong foundation to join research or to serve in the Society.</a:t>
            </a:r>
          </a:p>
          <a:p>
            <a:pPr>
              <a:buFont typeface="Wingdings" panose="05000000000000000000" pitchFamily="2" charset="2"/>
              <a:buChar char="v"/>
            </a:pPr>
            <a:r>
              <a:rPr lang="en-US" sz="3000" b="1" dirty="0">
                <a:solidFill>
                  <a:srgbClr val="C00000"/>
                </a:solidFill>
              </a:rPr>
              <a:t>To make students competent in the life that they can never be defeated in the transforming scenario.</a:t>
            </a:r>
          </a:p>
          <a:p>
            <a:pPr>
              <a:buFont typeface="Wingdings" panose="05000000000000000000" pitchFamily="2" charset="2"/>
              <a:buChar char="v"/>
            </a:pPr>
            <a:r>
              <a:rPr lang="en-US" sz="3000" b="1" i="0" kern="1200" dirty="0">
                <a:solidFill>
                  <a:srgbClr val="7030A0"/>
                </a:solidFill>
                <a:effectLst/>
                <a:latin typeface="+mn-lt"/>
                <a:ea typeface="+mn-ea"/>
                <a:cs typeface="+mn-cs"/>
              </a:rPr>
              <a:t>To achieve the high standards of excellence in generating and propagating </a:t>
            </a:r>
            <a:r>
              <a:rPr lang="en-US" sz="3000" b="1" dirty="0">
                <a:solidFill>
                  <a:srgbClr val="7030A0"/>
                </a:solidFill>
              </a:rPr>
              <a:t>m</a:t>
            </a:r>
            <a:r>
              <a:rPr lang="en-US" sz="3000" b="1" i="0" kern="1200" dirty="0">
                <a:solidFill>
                  <a:srgbClr val="7030A0"/>
                </a:solidFill>
                <a:effectLst/>
                <a:latin typeface="+mn-lt"/>
                <a:ea typeface="+mn-ea"/>
                <a:cs typeface="+mn-cs"/>
              </a:rPr>
              <a:t>athematical </a:t>
            </a:r>
            <a:r>
              <a:rPr lang="en-US" sz="3000" b="1" dirty="0">
                <a:solidFill>
                  <a:srgbClr val="7030A0"/>
                </a:solidFill>
              </a:rPr>
              <a:t>k</a:t>
            </a:r>
            <a:r>
              <a:rPr lang="en-US" sz="3000" b="1" i="0" kern="1200" dirty="0">
                <a:solidFill>
                  <a:srgbClr val="7030A0"/>
                </a:solidFill>
                <a:effectLst/>
                <a:latin typeface="+mn-lt"/>
                <a:ea typeface="+mn-ea"/>
                <a:cs typeface="+mn-cs"/>
              </a:rPr>
              <a:t>nowledge.</a:t>
            </a:r>
          </a:p>
          <a:p>
            <a:pPr>
              <a:buFont typeface="Wingdings" panose="05000000000000000000" pitchFamily="2" charset="2"/>
              <a:buChar char="v"/>
            </a:pPr>
            <a:r>
              <a:rPr lang="en-US" sz="3000" b="1" i="0" kern="1200" dirty="0">
                <a:solidFill>
                  <a:srgbClr val="FF3300"/>
                </a:solidFill>
                <a:effectLst/>
                <a:latin typeface="+mn-lt"/>
                <a:ea typeface="+mn-ea"/>
                <a:cs typeface="+mn-cs"/>
              </a:rPr>
              <a:t>To provide an environment where students can learn, become competent users of mathematics, and understand the use of mathematics in other disciplines</a:t>
            </a:r>
            <a:r>
              <a:rPr lang="en-US" sz="3000" b="1" i="0" kern="1200" dirty="0">
                <a:solidFill>
                  <a:srgbClr val="FFC000"/>
                </a:solidFill>
                <a:effectLst/>
                <a:latin typeface="+mn-lt"/>
                <a:ea typeface="+mn-ea"/>
                <a:cs typeface="+mn-cs"/>
              </a:rPr>
              <a:t>.</a:t>
            </a: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3000" dirty="0">
                <a:solidFill>
                  <a:schemeClr val="dk1"/>
                </a:solidFill>
              </a:rPr>
              <a:t> </a:t>
            </a:r>
            <a:r>
              <a:rPr lang="en-US" sz="3200" b="1" dirty="0"/>
              <a:t>To create an atmosphere conductive to high class research and to produce researchers with clear thinking and determination, who can become experts in future in relevant areas of Mathematics.</a:t>
            </a:r>
            <a:endParaRPr lang="en-IN" b="1" dirty="0"/>
          </a:p>
        </p:txBody>
      </p:sp>
    </p:spTree>
    <p:extLst>
      <p:ext uri="{BB962C8B-B14F-4D97-AF65-F5344CB8AC3E}">
        <p14:creationId xmlns:p14="http://schemas.microsoft.com/office/powerpoint/2010/main" val="1880141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E4580E-4DBA-4863-9536-7966D88334E1}"/>
              </a:ext>
            </a:extLst>
          </p:cNvPr>
          <p:cNvSpPr>
            <a:spLocks noGrp="1"/>
          </p:cNvSpPr>
          <p:nvPr>
            <p:ph type="subTitle" idx="1"/>
          </p:nvPr>
        </p:nvSpPr>
        <p:spPr>
          <a:xfrm>
            <a:off x="194733" y="1303867"/>
            <a:ext cx="11658600" cy="5342465"/>
          </a:xfrm>
        </p:spPr>
        <p:txBody>
          <a:bodyPr>
            <a:normAutofit/>
          </a:bodyPr>
          <a:lstStyle/>
          <a:p>
            <a:endParaRPr lang="en-US" sz="5400" dirty="0">
              <a:latin typeface="Algerian" panose="04020705040A02060702" pitchFamily="82" charset="0"/>
            </a:endParaRPr>
          </a:p>
        </p:txBody>
      </p:sp>
      <p:graphicFrame>
        <p:nvGraphicFramePr>
          <p:cNvPr id="6" name="Table 6">
            <a:extLst>
              <a:ext uri="{FF2B5EF4-FFF2-40B4-BE49-F238E27FC236}">
                <a16:creationId xmlns:a16="http://schemas.microsoft.com/office/drawing/2014/main" id="{34001BF7-5B33-4DC0-8092-6101FA18F2CE}"/>
              </a:ext>
            </a:extLst>
          </p:cNvPr>
          <p:cNvGraphicFramePr>
            <a:graphicFrameLocks noGrp="1"/>
          </p:cNvGraphicFramePr>
          <p:nvPr>
            <p:extLst>
              <p:ext uri="{D42A27DB-BD31-4B8C-83A1-F6EECF244321}">
                <p14:modId xmlns:p14="http://schemas.microsoft.com/office/powerpoint/2010/main" val="639891382"/>
              </p:ext>
            </p:extLst>
          </p:nvPr>
        </p:nvGraphicFramePr>
        <p:xfrm>
          <a:off x="194733" y="2"/>
          <a:ext cx="11658600" cy="6831201"/>
        </p:xfrm>
        <a:graphic>
          <a:graphicData uri="http://schemas.openxmlformats.org/drawingml/2006/table">
            <a:tbl>
              <a:tblPr firstRow="1" bandRow="1">
                <a:tableStyleId>{93296810-A885-4BE3-A3E7-6D5BEEA58F35}</a:tableStyleId>
              </a:tblPr>
              <a:tblGrid>
                <a:gridCol w="11658600">
                  <a:extLst>
                    <a:ext uri="{9D8B030D-6E8A-4147-A177-3AD203B41FA5}">
                      <a16:colId xmlns:a16="http://schemas.microsoft.com/office/drawing/2014/main" val="1556393255"/>
                    </a:ext>
                  </a:extLst>
                </a:gridCol>
              </a:tblGrid>
              <a:tr h="960983">
                <a:tc>
                  <a:txBody>
                    <a:bodyPr/>
                    <a:lstStyle/>
                    <a:p>
                      <a:pPr algn="ctr"/>
                      <a:r>
                        <a:rPr lang="en-US" sz="4800" dirty="0"/>
                        <a:t>GOAL</a:t>
                      </a:r>
                      <a:endParaRPr lang="en-IN" dirty="0"/>
                    </a:p>
                  </a:txBody>
                  <a:tcPr/>
                </a:tc>
                <a:extLst>
                  <a:ext uri="{0D108BD9-81ED-4DB2-BD59-A6C34878D82A}">
                    <a16:rowId xmlns:a16="http://schemas.microsoft.com/office/drawing/2014/main" val="227641214"/>
                  </a:ext>
                </a:extLst>
              </a:tr>
              <a:tr h="1200937">
                <a:tc>
                  <a:txBody>
                    <a:bodyPr/>
                    <a:lstStyle/>
                    <a:p>
                      <a:r>
                        <a:rPr lang="en-US" sz="3200" dirty="0">
                          <a:solidFill>
                            <a:srgbClr val="FF0066"/>
                          </a:solidFill>
                          <a:effectLst>
                            <a:outerShdw blurRad="38100" dist="38100" dir="2700000" algn="tl">
                              <a:srgbClr val="000000">
                                <a:alpha val="43137"/>
                              </a:srgbClr>
                            </a:outerShdw>
                          </a:effectLst>
                        </a:rPr>
                        <a:t>Guiding the students for an overall development to meet the ever growing challenges of the society with Mathematical tools.</a:t>
                      </a:r>
                      <a:endParaRPr lang="en-IN" sz="3200" dirty="0">
                        <a:solidFill>
                          <a:srgbClr val="FF0066"/>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4068786767"/>
                  </a:ext>
                </a:extLst>
              </a:tr>
              <a:tr h="10230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kern="1200" dirty="0">
                          <a:solidFill>
                            <a:srgbClr val="00B0F0"/>
                          </a:solidFill>
                          <a:effectLst>
                            <a:outerShdw blurRad="38100" dist="38100" dir="2700000" algn="tl">
                              <a:srgbClr val="000000">
                                <a:alpha val="43137"/>
                              </a:srgbClr>
                            </a:outerShdw>
                          </a:effectLst>
                        </a:rPr>
                        <a:t>To give the individual an understanding of ideas and operations in number and quantity needed in daily life.</a:t>
                      </a:r>
                      <a:endParaRPr lang="en-IN" sz="2800" dirty="0">
                        <a:solidFill>
                          <a:srgbClr val="00B0F0"/>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1772944168"/>
                  </a:ext>
                </a:extLst>
              </a:tr>
              <a:tr h="1023049">
                <a:tc>
                  <a:txBody>
                    <a:bodyPr/>
                    <a:lstStyle/>
                    <a:p>
                      <a:r>
                        <a:rPr lang="en-US" sz="3200" b="1" kern="1200" dirty="0">
                          <a:solidFill>
                            <a:schemeClr val="accent2"/>
                          </a:solidFill>
                          <a:effectLst>
                            <a:outerShdw blurRad="38100" dist="38100" dir="2700000" algn="tl">
                              <a:srgbClr val="000000">
                                <a:alpha val="43137"/>
                              </a:srgbClr>
                            </a:outerShdw>
                          </a:effectLst>
                        </a:rPr>
                        <a:t>To enable the individual to apply his mathematics to a wide range of problems that occur in daily life.</a:t>
                      </a:r>
                      <a:endParaRPr lang="en-IN" sz="1800" b="1" dirty="0">
                        <a:solidFill>
                          <a:schemeClr val="accent2"/>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1816342233"/>
                  </a:ext>
                </a:extLst>
              </a:tr>
              <a:tr h="2003139">
                <a:tc>
                  <a:txBody>
                    <a:bodyPr/>
                    <a:lstStyle/>
                    <a:p>
                      <a:r>
                        <a:rPr lang="en-US" sz="3200" b="1" kern="1200" dirty="0">
                          <a:solidFill>
                            <a:schemeClr val="accent6">
                              <a:lumMod val="75000"/>
                            </a:schemeClr>
                          </a:solidFill>
                          <a:effectLst>
                            <a:outerShdw blurRad="38100" dist="38100" dir="2700000" algn="tl">
                              <a:srgbClr val="000000">
                                <a:alpha val="43137"/>
                              </a:srgbClr>
                            </a:outerShdw>
                          </a:effectLst>
                        </a:rPr>
                        <a:t>To enable the student to acquire and develop mathematical skills and attitude to meet the demands of (</a:t>
                      </a:r>
                      <a:r>
                        <a:rPr lang="en-US" sz="3200" b="1" kern="1200" dirty="0" err="1">
                          <a:solidFill>
                            <a:schemeClr val="accent6">
                              <a:lumMod val="75000"/>
                            </a:schemeClr>
                          </a:solidFill>
                          <a:effectLst>
                            <a:outerShdw blurRad="38100" dist="38100" dir="2700000" algn="tl">
                              <a:srgbClr val="000000">
                                <a:alpha val="43137"/>
                              </a:srgbClr>
                            </a:outerShdw>
                          </a:effectLst>
                        </a:rPr>
                        <a:t>i</a:t>
                      </a:r>
                      <a:r>
                        <a:rPr lang="en-US" sz="3200" b="1" kern="1200" dirty="0">
                          <a:solidFill>
                            <a:schemeClr val="accent6">
                              <a:lumMod val="75000"/>
                            </a:schemeClr>
                          </a:solidFill>
                          <a:effectLst>
                            <a:outerShdw blurRad="38100" dist="38100" dir="2700000" algn="tl">
                              <a:srgbClr val="000000">
                                <a:alpha val="43137"/>
                              </a:srgbClr>
                            </a:outerShdw>
                          </a:effectLst>
                        </a:rPr>
                        <a:t>) daily life (ii) future mathematical work and (iii) work in the related fields of knowledge.</a:t>
                      </a:r>
                      <a:endParaRPr lang="en-IN" sz="2800" b="1" dirty="0">
                        <a:solidFill>
                          <a:schemeClr val="accent6">
                            <a:lumMod val="75000"/>
                          </a:schemeClr>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3390311392"/>
                  </a:ext>
                </a:extLst>
              </a:tr>
              <a:tr h="532542">
                <a:tc>
                  <a:txBody>
                    <a:bodyPr/>
                    <a:lstStyle/>
                    <a:p>
                      <a:endParaRPr lang="en-IN" sz="1600" dirty="0"/>
                    </a:p>
                  </a:txBody>
                  <a:tcPr/>
                </a:tc>
                <a:extLst>
                  <a:ext uri="{0D108BD9-81ED-4DB2-BD59-A6C34878D82A}">
                    <a16:rowId xmlns:a16="http://schemas.microsoft.com/office/drawing/2014/main" val="1218356656"/>
                  </a:ext>
                </a:extLst>
              </a:tr>
            </a:tbl>
          </a:graphicData>
        </a:graphic>
      </p:graphicFrame>
    </p:spTree>
    <p:extLst>
      <p:ext uri="{BB962C8B-B14F-4D97-AF65-F5344CB8AC3E}">
        <p14:creationId xmlns:p14="http://schemas.microsoft.com/office/powerpoint/2010/main" val="311059810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0725B-DD6F-4255-8B75-CF3876832F3D}"/>
              </a:ext>
            </a:extLst>
          </p:cNvPr>
          <p:cNvSpPr>
            <a:spLocks noGrp="1"/>
          </p:cNvSpPr>
          <p:nvPr>
            <p:ph type="title"/>
          </p:nvPr>
        </p:nvSpPr>
        <p:spPr>
          <a:xfrm>
            <a:off x="5153891" y="365126"/>
            <a:ext cx="2481944" cy="846158"/>
          </a:xfrm>
        </p:spPr>
        <p:txBody>
          <a:bodyPr/>
          <a:lstStyle/>
          <a:p>
            <a:r>
              <a:rPr lang="en-US" sz="4400" dirty="0">
                <a:latin typeface="Impact" panose="020B0806030902050204" pitchFamily="34" charset="0"/>
              </a:rPr>
              <a:t>OBJECTIVE</a:t>
            </a:r>
            <a:endParaRPr lang="en-IN" dirty="0"/>
          </a:p>
        </p:txBody>
      </p:sp>
      <p:sp>
        <p:nvSpPr>
          <p:cNvPr id="3" name="Content Placeholder 2">
            <a:extLst>
              <a:ext uri="{FF2B5EF4-FFF2-40B4-BE49-F238E27FC236}">
                <a16:creationId xmlns:a16="http://schemas.microsoft.com/office/drawing/2014/main" id="{BB76ECD3-3DEA-4CF5-9E9C-3C3FB5417A9D}"/>
              </a:ext>
            </a:extLst>
          </p:cNvPr>
          <p:cNvSpPr>
            <a:spLocks noGrp="1"/>
          </p:cNvSpPr>
          <p:nvPr>
            <p:ph idx="1"/>
          </p:nvPr>
        </p:nvSpPr>
        <p:spPr>
          <a:xfrm>
            <a:off x="285007" y="997526"/>
            <a:ext cx="11756571" cy="5712031"/>
          </a:xfrm>
        </p:spPr>
        <p:txBody>
          <a:bodyPr>
            <a:normAutofit fontScale="85000" lnSpcReduction="10000"/>
          </a:bodyPr>
          <a:lstStyle/>
          <a:p>
            <a:pPr marL="0" algn="l" rtl="0" eaLnBrk="1" fontAlgn="t" latinLnBrk="0" hangingPunct="1">
              <a:spcBef>
                <a:spcPts val="0"/>
              </a:spcBef>
              <a:spcAft>
                <a:spcPts val="0"/>
              </a:spcAft>
            </a:pPr>
            <a:r>
              <a:rPr lang="en-US" sz="3200" b="1" i="0" u="none" strike="noStrike" kern="1200" dirty="0">
                <a:solidFill>
                  <a:srgbClr val="7030A0"/>
                </a:solidFill>
                <a:effectLst/>
                <a:latin typeface="Calibri" panose="020F0502020204030204" pitchFamily="34" charset="0"/>
              </a:rPr>
              <a:t>Acquire knowledge and understanding of the terms, concepts, principles, processes, symbols and mastery of computational and other fundamental processes that are required in daily like and for higher learning in mathematics.</a:t>
            </a:r>
          </a:p>
          <a:p>
            <a:pPr marL="0" indent="0" algn="l" rtl="0" eaLnBrk="1" fontAlgn="t" latinLnBrk="0" hangingPunct="1">
              <a:spcBef>
                <a:spcPts val="0"/>
              </a:spcBef>
              <a:spcAft>
                <a:spcPts val="0"/>
              </a:spcAft>
              <a:buNone/>
            </a:pPr>
            <a:endParaRPr lang="en-IN" sz="32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3200" b="1" i="0" u="none" strike="noStrike" kern="1200" dirty="0">
                <a:solidFill>
                  <a:schemeClr val="accent5">
                    <a:lumMod val="75000"/>
                  </a:schemeClr>
                </a:solidFill>
                <a:effectLst/>
                <a:latin typeface="Calibri" panose="020F0502020204030204" pitchFamily="34" charset="0"/>
              </a:rPr>
              <a:t>Apply mathematical knowledge and skills to solve problems that occur in daily life as well as problems related to higher learning in mathematics or allied areas.</a:t>
            </a:r>
          </a:p>
          <a:p>
            <a:pPr marL="0" indent="0" algn="l" rtl="0" eaLnBrk="1" fontAlgn="t" latinLnBrk="0" hangingPunct="1">
              <a:spcBef>
                <a:spcPts val="0"/>
              </a:spcBef>
              <a:spcAft>
                <a:spcPts val="0"/>
              </a:spcAft>
              <a:buNone/>
            </a:pPr>
            <a:endParaRPr lang="en-IN" sz="32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3200" b="1" i="0" u="none" strike="noStrike" kern="1200" dirty="0">
                <a:solidFill>
                  <a:schemeClr val="accent6">
                    <a:lumMod val="75000"/>
                  </a:schemeClr>
                </a:solidFill>
                <a:effectLst/>
                <a:latin typeface="Calibri" panose="020F0502020204030204" pitchFamily="34" charset="0"/>
              </a:rPr>
              <a:t>To develops ability to analyze, to draw inferences, and to generalize from the collected data and evidence.</a:t>
            </a:r>
          </a:p>
          <a:p>
            <a:pPr marL="0" indent="0" algn="l" rtl="0" eaLnBrk="1" fontAlgn="t" latinLnBrk="0" hangingPunct="1">
              <a:spcBef>
                <a:spcPts val="0"/>
              </a:spcBef>
              <a:spcAft>
                <a:spcPts val="0"/>
              </a:spcAft>
              <a:buNone/>
            </a:pPr>
            <a:endParaRPr lang="en-IN" sz="32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3200" b="1" i="0" u="none" strike="noStrike" kern="1200" dirty="0">
                <a:solidFill>
                  <a:schemeClr val="accent2">
                    <a:lumMod val="60000"/>
                    <a:lumOff val="40000"/>
                  </a:schemeClr>
                </a:solidFill>
                <a:effectLst/>
                <a:latin typeface="Calibri" panose="020F0502020204030204" pitchFamily="34" charset="0"/>
              </a:rPr>
              <a:t>Apply mathematical knowledge and skills to solve real mathematical problems by developing abilities to analyze, to see interrelationship involved, to think and reason.</a:t>
            </a:r>
          </a:p>
          <a:p>
            <a:pPr marL="0" marR="0" indent="0" algn="l" rtl="0" eaLnBrk="1" fontAlgn="auto" latinLnBrk="0" hangingPunct="1">
              <a:spcBef>
                <a:spcPts val="0"/>
              </a:spcBef>
              <a:spcAft>
                <a:spcPts val="0"/>
              </a:spcAft>
              <a:buNone/>
            </a:pPr>
            <a:endParaRPr lang="en-IN" sz="32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3200" b="1" i="0" u="none" strike="noStrike" kern="1200" dirty="0">
                <a:solidFill>
                  <a:srgbClr val="FF0066"/>
                </a:solidFill>
                <a:effectLst/>
                <a:latin typeface="Calibri" panose="020F0502020204030204" pitchFamily="34" charset="0"/>
              </a:rPr>
              <a:t>Develop necessary skills to work with modern technological devices such as calculations, computers, etc.</a:t>
            </a:r>
            <a:endParaRPr lang="en-IN" sz="3200" b="1" i="0" u="none" strike="noStrike" dirty="0">
              <a:solidFill>
                <a:srgbClr val="FF0066"/>
              </a:solidFill>
              <a:effectLst/>
              <a:latin typeface="Arial" panose="020B0604020202020204" pitchFamily="34" charset="0"/>
            </a:endParaRPr>
          </a:p>
          <a:p>
            <a:endParaRPr lang="en-IN" dirty="0"/>
          </a:p>
        </p:txBody>
      </p:sp>
    </p:spTree>
    <p:extLst>
      <p:ext uri="{BB962C8B-B14F-4D97-AF65-F5344CB8AC3E}">
        <p14:creationId xmlns:p14="http://schemas.microsoft.com/office/powerpoint/2010/main" val="628363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1C40D-C088-4907-A805-01AB0C2CBA16}"/>
              </a:ext>
            </a:extLst>
          </p:cNvPr>
          <p:cNvSpPr>
            <a:spLocks noGrp="1"/>
          </p:cNvSpPr>
          <p:nvPr>
            <p:ph type="title"/>
          </p:nvPr>
        </p:nvSpPr>
        <p:spPr>
          <a:xfrm>
            <a:off x="838200" y="152400"/>
            <a:ext cx="10515600" cy="876300"/>
          </a:xfrm>
        </p:spPr>
        <p:txBody>
          <a:bodyPr>
            <a:normAutofit/>
          </a:bodyPr>
          <a:lstStyle/>
          <a:p>
            <a:pPr algn="ctr"/>
            <a:r>
              <a:rPr lang="en-US" sz="4800" dirty="0">
                <a:solidFill>
                  <a:schemeClr val="bg1"/>
                </a:solidFill>
                <a:highlight>
                  <a:srgbClr val="FF0000"/>
                </a:highlight>
              </a:rPr>
              <a:t>Courses run by the Department-B.Sc.</a:t>
            </a:r>
            <a:endParaRPr lang="en-IN" sz="4800" dirty="0">
              <a:solidFill>
                <a:schemeClr val="bg1"/>
              </a:solidFill>
              <a:highlight>
                <a:srgbClr val="FF0000"/>
              </a:highlight>
            </a:endParaRPr>
          </a:p>
        </p:txBody>
      </p:sp>
      <p:sp>
        <p:nvSpPr>
          <p:cNvPr id="3" name="Content Placeholder 2">
            <a:extLst>
              <a:ext uri="{FF2B5EF4-FFF2-40B4-BE49-F238E27FC236}">
                <a16:creationId xmlns:a16="http://schemas.microsoft.com/office/drawing/2014/main" id="{03F6FBD2-F209-4EC5-856E-62833C02E6F0}"/>
              </a:ext>
            </a:extLst>
          </p:cNvPr>
          <p:cNvSpPr>
            <a:spLocks noGrp="1"/>
          </p:cNvSpPr>
          <p:nvPr>
            <p:ph idx="1"/>
          </p:nvPr>
        </p:nvSpPr>
        <p:spPr>
          <a:xfrm>
            <a:off x="0" y="1181820"/>
            <a:ext cx="12192000" cy="5676180"/>
          </a:xfrm>
        </p:spPr>
        <p:txBody>
          <a:bodyPr>
            <a:normAutofit/>
          </a:bodyPr>
          <a:lstStyle/>
          <a:p>
            <a:r>
              <a:rPr lang="en-US" sz="3600" dirty="0"/>
              <a:t>B.Sc. In Mathematics- Along with two other subject (Physics &amp;</a:t>
            </a:r>
            <a:r>
              <a:rPr lang="en-US" sz="3600" b="1" dirty="0"/>
              <a:t> </a:t>
            </a:r>
            <a:r>
              <a:rPr lang="en-US" sz="3600" dirty="0"/>
              <a:t>Chemistry), or, B.Sc. (PCM)</a:t>
            </a:r>
          </a:p>
          <a:p>
            <a:r>
              <a:rPr lang="en-US" sz="3600" dirty="0"/>
              <a:t>This is a three year Undergraduate degree course, also called B.Sc. (PCM)</a:t>
            </a:r>
          </a:p>
          <a:p>
            <a:r>
              <a:rPr lang="en-US" sz="3600" dirty="0"/>
              <a:t>This course was started from 1990.</a:t>
            </a:r>
          </a:p>
          <a:p>
            <a:r>
              <a:rPr lang="en-US" sz="3600" dirty="0"/>
              <a:t>Affiliated to </a:t>
            </a:r>
            <a:r>
              <a:rPr lang="en-US" sz="3600" dirty="0" err="1"/>
              <a:t>Hemchand</a:t>
            </a:r>
            <a:r>
              <a:rPr lang="en-US" sz="3600" dirty="0"/>
              <a:t> Yadav University, </a:t>
            </a:r>
            <a:r>
              <a:rPr lang="en-US" sz="3600" dirty="0" err="1"/>
              <a:t>Durg</a:t>
            </a:r>
            <a:endParaRPr lang="en-US" sz="3600" dirty="0"/>
          </a:p>
          <a:p>
            <a:r>
              <a:rPr lang="en-US" sz="3600" dirty="0"/>
              <a:t>Examination Pattern- Annual Examination (with 10% internal marks given by internal assessment by organizing Internal Model Exam)</a:t>
            </a:r>
          </a:p>
          <a:p>
            <a:r>
              <a:rPr lang="en-US" sz="3600" dirty="0"/>
              <a:t>Sanctioned seat of 60 student</a:t>
            </a:r>
          </a:p>
        </p:txBody>
      </p:sp>
    </p:spTree>
    <p:extLst>
      <p:ext uri="{BB962C8B-B14F-4D97-AF65-F5344CB8AC3E}">
        <p14:creationId xmlns:p14="http://schemas.microsoft.com/office/powerpoint/2010/main" val="1074342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1835</TotalTime>
  <Words>3423</Words>
  <Application>Microsoft Office PowerPoint</Application>
  <PresentationFormat>Widescreen</PresentationFormat>
  <Paragraphs>380</Paragraphs>
  <Slides>48</Slides>
  <Notes>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48</vt:i4>
      </vt:variant>
    </vt:vector>
  </HeadingPairs>
  <TitlesOfParts>
    <vt:vector size="61" baseType="lpstr">
      <vt:lpstr>Algerian</vt:lpstr>
      <vt:lpstr>Arial</vt:lpstr>
      <vt:lpstr>Arial Black</vt:lpstr>
      <vt:lpstr>Arial Narrow</vt:lpstr>
      <vt:lpstr>Bahnschrift SemiBold SemiConden</vt:lpstr>
      <vt:lpstr>Calibri</vt:lpstr>
      <vt:lpstr>Calibri Light</vt:lpstr>
      <vt:lpstr>Cambria</vt:lpstr>
      <vt:lpstr>Georgia</vt:lpstr>
      <vt:lpstr>Impact</vt:lpstr>
      <vt:lpstr>Kruti Dev 010</vt:lpstr>
      <vt:lpstr>Wingdings</vt:lpstr>
      <vt:lpstr>Office Theme</vt:lpstr>
      <vt:lpstr>Welcome to</vt:lpstr>
      <vt:lpstr>PowerPoint Presentation</vt:lpstr>
      <vt:lpstr>Content of the PPT</vt:lpstr>
      <vt:lpstr>Content of the PPT</vt:lpstr>
      <vt:lpstr>DEPARTMENT OF MATHEMATICS</vt:lpstr>
      <vt:lpstr> Mission</vt:lpstr>
      <vt:lpstr>PowerPoint Presentation</vt:lpstr>
      <vt:lpstr>OBJECTIVE</vt:lpstr>
      <vt:lpstr>Courses run by the Department-B.Sc.</vt:lpstr>
      <vt:lpstr>Courses run by the Department-M.Sc.</vt:lpstr>
      <vt:lpstr>Program Outcome and Program Specific Outcome</vt:lpstr>
      <vt:lpstr>Course Outcome</vt:lpstr>
      <vt:lpstr>SANCTIONED AND FILLED POSTS</vt:lpstr>
      <vt:lpstr>SANCTIONED POST-1 Professor (Contract Teacher is working against it, 01-Assistant Professor-Dr. R. K. VERMA IS WORKING AGAINST IT.          01-POST IS SANCTIONED BY JBS-COMMITTEE)         TEACHING STAFF        </vt:lpstr>
      <vt:lpstr>Achievements</vt:lpstr>
      <vt:lpstr>Academic Achievements</vt:lpstr>
      <vt:lpstr>List of Research Papers Published in International Journals……………CONTINUE</vt:lpstr>
      <vt:lpstr>Publication Achievements</vt:lpstr>
      <vt:lpstr>  OTHER RESEARCH ACTIVITY  </vt:lpstr>
      <vt:lpstr>MoU with Government KCB College Bhilai-3,  and Govt. College Arjunda, dist.-Balod (C.G.)</vt:lpstr>
      <vt:lpstr>PowerPoint Presentation</vt:lpstr>
      <vt:lpstr>PowerPoint Presentation</vt:lpstr>
      <vt:lpstr>PowerPoint Presentation</vt:lpstr>
      <vt:lpstr>RESULTS OF M.Sc.-IV SEM, AS ON 30.09.2021 (AISHE)</vt:lpstr>
      <vt:lpstr>PROGRAM ORGANIZED </vt:lpstr>
      <vt:lpstr>MINAKSHI AND TRIPTI SELECTED AND PARTICIPATED IN MTTS</vt:lpstr>
      <vt:lpstr>Ku. Minakshi Rigree won First prize in state level Mathematics Ability Test on 21-22 Dec. 2018</vt:lpstr>
      <vt:lpstr>NET PASS, MERIT LIST AND RESEARCH GUIDE CERTIFICATE</vt:lpstr>
      <vt:lpstr>Member of Board of Studies, and Team Affiliation of M.Sc. (Maths)</vt:lpstr>
      <vt:lpstr>PPT presentation and Centralized Online classroom Teaching  -The use of ICT by Department of Mathematics</vt:lpstr>
      <vt:lpstr>Online coaching to PhD Research Scholar</vt:lpstr>
      <vt:lpstr>Memorable Achievements - Enhancing Mathematical Environment</vt:lpstr>
      <vt:lpstr>Memorable Achievements in Department of Mathematics</vt:lpstr>
      <vt:lpstr>Memorable Achievements in Department of Mathematics</vt:lpstr>
      <vt:lpstr>Guest Lecture Organized - NET Exam Awareness in Department </vt:lpstr>
      <vt:lpstr>PowerPoint Presentation</vt:lpstr>
      <vt:lpstr>Memorable Achievements in Department of Mathematics</vt:lpstr>
      <vt:lpstr>PowerPoint Presentation</vt:lpstr>
      <vt:lpstr>Use of ICT in Department and in Centralized online class</vt:lpstr>
      <vt:lpstr>Memorable Achievements in Department of Mathematics</vt:lpstr>
      <vt:lpstr>Future Plan Vision 2030</vt:lpstr>
      <vt:lpstr>OUR RESEARCH SCHOLARS</vt:lpstr>
      <vt:lpstr>Our Alumni</vt:lpstr>
      <vt:lpstr>Our Alumni</vt:lpstr>
      <vt:lpstr>Our Alumni</vt:lpstr>
      <vt:lpstr>Our Alumni</vt:lpstr>
      <vt:lpstr>Our Alumni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MATHEMATICS</dc:title>
  <dc:creator>ROHIT KUMAR VERMA</dc:creator>
  <cp:lastModifiedBy>ROHIT KUMAR VERMA</cp:lastModifiedBy>
  <cp:revision>77</cp:revision>
  <cp:lastPrinted>2021-05-03T05:11:20Z</cp:lastPrinted>
  <dcterms:created xsi:type="dcterms:W3CDTF">2021-04-13T08:52:59Z</dcterms:created>
  <dcterms:modified xsi:type="dcterms:W3CDTF">2021-09-11T13:45:00Z</dcterms:modified>
</cp:coreProperties>
</file>